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0"/>
  </p:notesMasterIdLst>
  <p:sldIdLst>
    <p:sldId id="379" r:id="rId3"/>
    <p:sldId id="256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4" r:id="rId29"/>
    <p:sldId id="281" r:id="rId30"/>
    <p:sldId id="282" r:id="rId31"/>
    <p:sldId id="316" r:id="rId32"/>
    <p:sldId id="341" r:id="rId33"/>
    <p:sldId id="283" r:id="rId34"/>
    <p:sldId id="285" r:id="rId35"/>
    <p:sldId id="340" r:id="rId36"/>
    <p:sldId id="321" r:id="rId37"/>
    <p:sldId id="329" r:id="rId38"/>
    <p:sldId id="333" r:id="rId39"/>
    <p:sldId id="334" r:id="rId40"/>
    <p:sldId id="335" r:id="rId41"/>
    <p:sldId id="358" r:id="rId42"/>
    <p:sldId id="319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0" r:id="rId57"/>
    <p:sldId id="339" r:id="rId58"/>
    <p:sldId id="357" r:id="rId59"/>
    <p:sldId id="337" r:id="rId60"/>
    <p:sldId id="338" r:id="rId61"/>
    <p:sldId id="299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15" r:id="rId71"/>
    <p:sldId id="320" r:id="rId72"/>
    <p:sldId id="309" r:id="rId73"/>
    <p:sldId id="310" r:id="rId74"/>
    <p:sldId id="323" r:id="rId75"/>
    <p:sldId id="311" r:id="rId76"/>
    <p:sldId id="312" r:id="rId77"/>
    <p:sldId id="313" r:id="rId78"/>
    <p:sldId id="31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E2"/>
    <a:srgbClr val="F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8455" autoAdjust="0"/>
  </p:normalViewPr>
  <p:slideViewPr>
    <p:cSldViewPr snapToGrid="0">
      <p:cViewPr varScale="1">
        <p:scale>
          <a:sx n="90" d="100"/>
          <a:sy n="90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85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200" units="cm"/>
        </inkml:traceFormat>
        <inkml:channelProperties>
          <inkml:channelProperty channel="X" name="resolution" value="66.14173" units="1/cm"/>
          <inkml:channelProperty channel="Y" name="resolution" value="37.73585" units="1/cm"/>
        </inkml:channelProperties>
      </inkml:inkSource>
      <inkml:timestamp xml:id="ts0" timeString="2024-01-28T21:58:56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19532 15772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FBBC2-5AF9-4F90-BC42-E1C8A81C2D1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85803-A66F-44CE-A446-4A0D30789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part-owner of a server named MAZSQLWPS001, and this needs to be documented as data inside some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1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basic</a:t>
            </a:r>
            <a:r>
              <a:rPr lang="en-US" baseline="0" dirty="0"/>
              <a:t> arbitrary data.</a:t>
            </a:r>
          </a:p>
          <a:p>
            <a:endParaRPr lang="en-US" baseline="0" dirty="0"/>
          </a:p>
          <a:p>
            <a:r>
              <a:rPr lang="en-US" dirty="0"/>
              <a:t>The</a:t>
            </a:r>
            <a:r>
              <a:rPr lang="en-US" baseline="0" dirty="0"/>
              <a:t> PIVOT operator takes the data and turns it clockwise, causing data to promote to the column headers. The original column headers are removed.</a:t>
            </a:r>
          </a:p>
          <a:p>
            <a:r>
              <a:rPr lang="en-US" baseline="0" dirty="0"/>
              <a:t>However, the rotated dataset is invalid because it uses repeating column headers.</a:t>
            </a:r>
          </a:p>
          <a:p>
            <a:r>
              <a:rPr lang="en-US" baseline="0" dirty="0"/>
              <a:t>To solve this, the data is temporarily condensed into “holding tanks” by column. </a:t>
            </a:r>
          </a:p>
          <a:p>
            <a:r>
              <a:rPr lang="en-US" baseline="0" dirty="0"/>
              <a:t>But what is ultimately presented back to the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0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must use</a:t>
            </a:r>
            <a:r>
              <a:rPr lang="en-US" baseline="0" dirty="0"/>
              <a:t> an aggregate function, even if you have one value to aggregate.</a:t>
            </a:r>
          </a:p>
          <a:p>
            <a:r>
              <a:rPr lang="en-US" baseline="0" dirty="0"/>
              <a:t>Make sure your alphanumeric data is scrubbed before applying aggregates upon it.</a:t>
            </a:r>
          </a:p>
          <a:p>
            <a:r>
              <a:rPr lang="en-US" baseline="0" dirty="0"/>
              <a:t>Min/Max are usually not adequate aggregates for </a:t>
            </a:r>
            <a:r>
              <a:rPr lang="en-US" baseline="0" dirty="0" err="1"/>
              <a:t>alphanumerics</a:t>
            </a:r>
            <a:r>
              <a:rPr lang="en-US" baseline="0" dirty="0"/>
              <a:t>, e.g. a list of names, so make ensure you don’t have multiple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syntax is the</a:t>
            </a:r>
            <a:r>
              <a:rPr lang="en-US" baseline="0" dirty="0"/>
              <a:t> main part of understanding the PIVOT statement.</a:t>
            </a:r>
            <a:endParaRPr lang="en-US" dirty="0"/>
          </a:p>
          <a:p>
            <a:r>
              <a:rPr lang="en-US" dirty="0"/>
              <a:t>Cannot stress this enough:</a:t>
            </a:r>
            <a:r>
              <a:rPr lang="en-US" baseline="0" dirty="0"/>
              <a:t> B</a:t>
            </a:r>
            <a:r>
              <a:rPr lang="en-US" dirty="0"/>
              <a:t>ecause values are aggregated, you get one and only one resulting value.</a:t>
            </a:r>
          </a:p>
          <a:p>
            <a:r>
              <a:rPr lang="en-US" dirty="0"/>
              <a:t>You cannot result with the raw array or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both the PIVOT and GROUP BY clauses</a:t>
            </a:r>
            <a:r>
              <a:rPr lang="en-US" baseline="0" dirty="0"/>
              <a:t> aggregate results, they do not share the same output structure, nor the same execution plan.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rules apply to each PIVOT clause. You can re-PIVOT a </a:t>
            </a:r>
            <a:r>
              <a:rPr lang="en-US" dirty="0" err="1"/>
              <a:t>PIVOTed</a:t>
            </a:r>
            <a:r>
              <a:rPr lang="en-US" dirty="0"/>
              <a:t> statement, though I personally have yet to find a valid case study for this.</a:t>
            </a:r>
          </a:p>
          <a:p>
            <a:endParaRPr lang="en-US" dirty="0"/>
          </a:p>
          <a:p>
            <a:r>
              <a:rPr lang="en-US" dirty="0"/>
              <a:t>Microsoft</a:t>
            </a:r>
            <a:r>
              <a:rPr lang="en-US" baseline="0" dirty="0"/>
              <a:t> calls them “pivoted columns,” but I will use “Values-Turned-Columns”</a:t>
            </a:r>
            <a:endParaRPr lang="en-US" dirty="0"/>
          </a:p>
          <a:p>
            <a:r>
              <a:rPr lang="en-US" dirty="0"/>
              <a:t>The </a:t>
            </a:r>
            <a:r>
              <a:rPr lang="en-US" baseline="0" dirty="0"/>
              <a:t>glossary term “VTC” will be used elsewhere.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dataset is the one you want to index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 “</a:t>
            </a:r>
            <a:r>
              <a:rPr lang="en-US" dirty="0" err="1"/>
              <a:t>RawData</a:t>
            </a:r>
            <a:r>
              <a:rPr lang="en-US" dirty="0"/>
              <a:t>” and “</a:t>
            </a:r>
            <a:r>
              <a:rPr lang="en-US" dirty="0" err="1"/>
              <a:t>PivotResults</a:t>
            </a:r>
            <a:r>
              <a:rPr lang="en-US" dirty="0"/>
              <a:t>”</a:t>
            </a:r>
            <a:r>
              <a:rPr lang="en-US" baseline="0" dirty="0"/>
              <a:t> to identify my predicates easily, but you can use any name.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the correct predicate.</a:t>
            </a:r>
          </a:p>
          <a:p>
            <a:r>
              <a:rPr lang="en-US" dirty="0"/>
              <a:t>Congrats,</a:t>
            </a:r>
            <a:r>
              <a:rPr lang="en-US" baseline="0" dirty="0"/>
              <a:t> y</a:t>
            </a:r>
            <a:r>
              <a:rPr lang="en-US" dirty="0"/>
              <a:t>ou have transformed</a:t>
            </a:r>
            <a:r>
              <a:rPr lang="en-US" baseline="0" dirty="0"/>
              <a:t> the dataset provided by “</a:t>
            </a:r>
            <a:r>
              <a:rPr lang="en-US" baseline="0" dirty="0" err="1"/>
              <a:t>RawData</a:t>
            </a:r>
            <a:r>
              <a:rPr lang="en-US" baseline="0" dirty="0"/>
              <a:t>” into a new dataset named “</a:t>
            </a:r>
            <a:r>
              <a:rPr lang="en-US" baseline="0" dirty="0" err="1"/>
              <a:t>PivotResults</a:t>
            </a:r>
            <a:r>
              <a:rPr lang="en-US" baseline="0" dirty="0"/>
              <a:t>.”</a:t>
            </a:r>
          </a:p>
          <a:p>
            <a:r>
              <a:rPr lang="en-US" baseline="0" dirty="0"/>
              <a:t>You cannot explicitly request any columns from </a:t>
            </a:r>
            <a:r>
              <a:rPr lang="en-US" baseline="0" dirty="0" err="1"/>
              <a:t>RawData</a:t>
            </a:r>
            <a:r>
              <a:rPr lang="en-US" baseline="0" dirty="0"/>
              <a:t> into the SELECT predicate.</a:t>
            </a:r>
          </a:p>
          <a:p>
            <a:r>
              <a:rPr lang="en-US" baseline="0" dirty="0"/>
              <a:t>You don’t have to qualify the * with “</a:t>
            </a:r>
            <a:r>
              <a:rPr lang="en-US" baseline="0" dirty="0" err="1"/>
              <a:t>PivotResults</a:t>
            </a:r>
            <a:r>
              <a:rPr lang="en-US" baseline="0" dirty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70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back to our original example, which is a 3-column PIVOT</a:t>
            </a:r>
          </a:p>
          <a:p>
            <a:r>
              <a:rPr lang="en-US" baseline="0" dirty="0"/>
              <a:t>As long as I’m guaranteed one value per contact type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66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r>
              <a:rPr lang="en-US" dirty="0"/>
              <a:t>Many thanks to</a:t>
            </a:r>
            <a:r>
              <a:rPr lang="en-US" baseline="0" dirty="0"/>
              <a:t> MSDN forums for the XML conversion technique:</a:t>
            </a:r>
          </a:p>
          <a:p>
            <a:r>
              <a:rPr lang="en-US" dirty="0"/>
              <a:t>http://social.msdn.microsoft.com/Forums/sqlserver/en-US/2ab88114-be39-40f7-bed0-99d30b6fbc43/set-variable-to-distinct-array-returned-by-for-xml?forum=transactsql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real world does not conform to the same standards on storing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may need to be transformed to meet disparate business requirements, or to summarize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2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you’ll be</a:t>
            </a:r>
            <a:r>
              <a:rPr lang="en-US" baseline="0" dirty="0"/>
              <a:t> constructing the PIVOT’s IN-clause.</a:t>
            </a:r>
            <a:endParaRPr lang="en-US" dirty="0"/>
          </a:p>
          <a:p>
            <a:r>
              <a:rPr lang="en-US" dirty="0"/>
              <a:t>You want to order the columns into a logical order, and only look for unique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</a:t>
            </a:r>
            <a:r>
              <a:rPr lang="en-US" baseline="0" dirty="0"/>
              <a:t>d explanation of the PIVOT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RawData</a:t>
            </a:r>
            <a:r>
              <a:rPr lang="en-US" dirty="0"/>
              <a:t> should hold data related to the outcome of the input. For our marathon demo: name, maybe weather, what they ate…</a:t>
            </a:r>
          </a:p>
          <a:p>
            <a:r>
              <a:rPr lang="en-US" dirty="0"/>
              <a:t>Not who entered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be informed, so I need to show you the ugly side of the PIVOT statement.</a:t>
            </a:r>
          </a:p>
          <a:p>
            <a:r>
              <a:rPr lang="en-US" dirty="0"/>
              <a:t>I will use the GROUP BY slide from earlier, but the scenario is as follows:</a:t>
            </a:r>
          </a:p>
          <a:p>
            <a:r>
              <a:rPr lang="en-US" dirty="0"/>
              <a:t>I want the MAX of Col1, grouped by ID, but the associated Col2 value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6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 fairly easily with the GROUP BY statement, but how to do this with the PIVOT?</a:t>
            </a:r>
          </a:p>
          <a:p>
            <a:r>
              <a:rPr lang="en-US" dirty="0"/>
              <a:t>It’s not like I can join the </a:t>
            </a:r>
            <a:r>
              <a:rPr lang="en-US" dirty="0" err="1"/>
              <a:t>PivotResults</a:t>
            </a:r>
            <a:r>
              <a:rPr lang="en-US" dirty="0"/>
              <a:t> back to Table_1; the columns don’t even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a CROSS JOIN against the original table, but I have to do one for each distinct VTC. And then circularly, how many VTCs are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91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take the entire query of the GROUP BY as the query of the </a:t>
            </a:r>
            <a:r>
              <a:rPr lang="en-US" dirty="0" err="1"/>
              <a:t>RawContents</a:t>
            </a:r>
            <a:r>
              <a:rPr lang="en-US" dirty="0"/>
              <a:t>. </a:t>
            </a:r>
          </a:p>
          <a:p>
            <a:r>
              <a:rPr lang="en-US" dirty="0"/>
              <a:t>I merge Col1 and Col2 into a character-separated Caption, and then PIVOT the caption.</a:t>
            </a:r>
          </a:p>
          <a:p>
            <a:r>
              <a:rPr lang="en-US" dirty="0"/>
              <a:t>On the outer SELECT, I can parse the caption with CHARINDEX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Aggregate, Column, full-stop.</a:t>
            </a:r>
          </a:p>
          <a:p>
            <a:r>
              <a:rPr lang="en-US" dirty="0"/>
              <a:t>No calculations, no functions, no logic.</a:t>
            </a:r>
          </a:p>
          <a:p>
            <a:r>
              <a:rPr lang="en-US" dirty="0"/>
              <a:t>I left this at the end because this should be the least of your worries at this point. </a:t>
            </a:r>
          </a:p>
          <a:p>
            <a:r>
              <a:rPr lang="en-US" dirty="0"/>
              <a:t>All of these can be satisfied by SELECT/WHERE conditions in </a:t>
            </a:r>
            <a:r>
              <a:rPr lang="en-US" dirty="0" err="1"/>
              <a:t>RawData</a:t>
            </a:r>
            <a:r>
              <a:rPr lang="en-US" dirty="0"/>
              <a:t>. In some cases, the outer SELECT clause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8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I take horizontal</a:t>
            </a:r>
            <a:r>
              <a:rPr lang="en-US" baseline="0" dirty="0"/>
              <a:t> data and change it to vertical data?</a:t>
            </a:r>
          </a:p>
          <a:p>
            <a:r>
              <a:rPr lang="en-US" baseline="0" dirty="0"/>
              <a:t>Note that the data is going in the reverse direction.</a:t>
            </a:r>
          </a:p>
          <a:p>
            <a:r>
              <a:rPr lang="en-US" baseline="0" dirty="0"/>
              <a:t>One idea would be the UNION ALL statement.</a:t>
            </a:r>
          </a:p>
          <a:p>
            <a:r>
              <a:rPr lang="en-US" baseline="0" dirty="0"/>
              <a:t>Notice for each column on the right-hand dataset, I need another UNION ALL statement.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taking vertical data and turn it horizontal. </a:t>
            </a:r>
          </a:p>
          <a:p>
            <a:r>
              <a:rPr lang="en-US" dirty="0"/>
              <a:t>This could be accomplished using</a:t>
            </a:r>
            <a:r>
              <a:rPr lang="en-US" baseline="0" dirty="0"/>
              <a:t> </a:t>
            </a:r>
            <a:r>
              <a:rPr lang="en-US" dirty="0"/>
              <a:t>FULL OUTER JOINs</a:t>
            </a:r>
          </a:p>
          <a:p>
            <a:r>
              <a:rPr lang="en-US" baseline="0" dirty="0"/>
              <a:t>For each unique value in the </a:t>
            </a:r>
            <a:r>
              <a:rPr lang="en-US" baseline="0" dirty="0" err="1"/>
              <a:t>PropertyName</a:t>
            </a:r>
            <a:r>
              <a:rPr lang="en-US" baseline="0" dirty="0"/>
              <a:t> column, a new FULL OUTER JOIN is required</a:t>
            </a:r>
          </a:p>
          <a:p>
            <a:r>
              <a:rPr lang="en-US" baseline="0" dirty="0"/>
              <a:t>This is fine for a small number of columns…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less columns, and more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8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column</a:t>
            </a:r>
            <a:r>
              <a:rPr lang="en-US" baseline="0" dirty="0"/>
              <a:t> headers to transcend to data elements, they need to move counter-clockwise though the magic square.</a:t>
            </a:r>
          </a:p>
          <a:p>
            <a:r>
              <a:rPr lang="en-US" baseline="0" dirty="0"/>
              <a:t>The curve of the letter “U” is written counter-clockwise as well (reminds you which operation to use based on rotation).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1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Col1, Col2, and Col3 are </a:t>
            </a:r>
            <a:r>
              <a:rPr lang="en-US" dirty="0" err="1"/>
              <a:t>tinyints</a:t>
            </a:r>
            <a:r>
              <a:rPr lang="en-US" dirty="0"/>
              <a:t>,</a:t>
            </a:r>
            <a:r>
              <a:rPr lang="en-US" baseline="0" dirty="0"/>
              <a:t> and Col4 is a one-character string.</a:t>
            </a:r>
          </a:p>
          <a:p>
            <a:r>
              <a:rPr lang="en-US" baseline="0" dirty="0"/>
              <a:t>After the animation, what datatype would satisfy the merged values?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Balance your current/future needs such that your common datatype continues to work, yet doesn’t bloat </a:t>
            </a:r>
            <a:r>
              <a:rPr lang="en-US" baseline="0" dirty="0" err="1"/>
              <a:t>tempdb</a:t>
            </a:r>
            <a:r>
              <a:rPr lang="en-US" baseline="0" dirty="0"/>
              <a:t> with unnecessary sizes.</a:t>
            </a:r>
          </a:p>
          <a:p>
            <a:r>
              <a:rPr lang="en-US" baseline="0" dirty="0"/>
              <a:t>Consider the theoretical minimums/maximums of the combined datatypes. </a:t>
            </a:r>
          </a:p>
          <a:p>
            <a:r>
              <a:rPr lang="en-US" baseline="0" dirty="0"/>
              <a:t>(A </a:t>
            </a:r>
            <a:r>
              <a:rPr lang="en-US" baseline="0" dirty="0" err="1"/>
              <a:t>bigint</a:t>
            </a:r>
            <a:r>
              <a:rPr lang="en-US" baseline="0" dirty="0"/>
              <a:t> could have a value of </a:t>
            </a:r>
            <a:r>
              <a:rPr lang="en-US" dirty="0">
                <a:effectLst/>
              </a:rPr>
              <a:t>9 quintillion which is 19 characters</a:t>
            </a:r>
            <a:r>
              <a:rPr lang="en-US" baseline="0" dirty="0">
                <a:effectLst/>
              </a:rPr>
              <a:t> long when typed out. Add one more character for the negative sign.)</a:t>
            </a:r>
          </a:p>
          <a:p>
            <a:r>
              <a:rPr lang="en-US" baseline="0" dirty="0">
                <a:effectLst/>
              </a:rPr>
              <a:t>But if you’re not using extremes in your data (datatype maximums/minimums/lengths), could you go even smaller?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0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Your</a:t>
            </a:r>
            <a:r>
              <a:rPr lang="en-US" baseline="0" dirty="0"/>
              <a:t> new {</a:t>
            </a:r>
            <a:r>
              <a:rPr lang="en-US" baseline="0" dirty="0" err="1"/>
              <a:t>ColName</a:t>
            </a:r>
            <a:r>
              <a:rPr lang="en-US" baseline="0" dirty="0"/>
              <a:t>} and {Value} columns could be as simple as ‘</a:t>
            </a:r>
            <a:r>
              <a:rPr lang="en-US" baseline="0" dirty="0" err="1"/>
              <a:t>PropertyName</a:t>
            </a:r>
            <a:r>
              <a:rPr lang="en-US" baseline="0" dirty="0"/>
              <a:t>’ and ‘</a:t>
            </a:r>
            <a:r>
              <a:rPr lang="en-US" baseline="0" dirty="0" err="1"/>
              <a:t>PropertyValue</a:t>
            </a:r>
            <a:r>
              <a:rPr lang="en-US" baseline="0" dirty="0"/>
              <a:t>’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my original dataset… oh</a:t>
            </a:r>
            <a:r>
              <a:rPr lang="en-US" baseline="0" dirty="0"/>
              <a:t> yeah, but these datatypes clash. </a:t>
            </a:r>
          </a:p>
          <a:p>
            <a:r>
              <a:rPr lang="en-US" baseline="0" dirty="0"/>
              <a:t>What datatype do I need such that the data gets along?</a:t>
            </a:r>
          </a:p>
          <a:p>
            <a:r>
              <a:rPr lang="en-US" baseline="0" dirty="0"/>
              <a:t>Have I reviewed past, present and future values?</a:t>
            </a:r>
          </a:p>
          <a:p>
            <a:r>
              <a:rPr lang="en-US" baseline="0" dirty="0"/>
              <a:t>Am I storing this for personal use, or am I going to redirect programs to come get their data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0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decided that I want a char(3) conversion.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I use a Convert function on a value, the column’s name is lost.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to use the AS clause to re-establish the mapping between the original query and UNPIVOT’s IN-clause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5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predicates</a:t>
            </a:r>
            <a:r>
              <a:rPr lang="en-US" baseline="0" dirty="0"/>
              <a:t> must be named with something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I have to preface the star</a:t>
            </a:r>
            <a:r>
              <a:rPr lang="en-US" baseline="0" dirty="0"/>
              <a:t> with </a:t>
            </a:r>
            <a:r>
              <a:rPr lang="en-US" baseline="0" dirty="0" err="1"/>
              <a:t>UnpivotResults</a:t>
            </a:r>
            <a:r>
              <a:rPr lang="en-US" baseline="0" dirty="0"/>
              <a:t>? No.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15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look at the demo, we’ll find the “{Circle, Col3, NULL}” and “{Triangle, Col2, NULL}” records do not transfer</a:t>
            </a:r>
            <a:r>
              <a:rPr lang="en-US" baseline="0" dirty="0"/>
              <a:t> to the </a:t>
            </a:r>
            <a:r>
              <a:rPr lang="en-US" baseline="0" dirty="0" err="1"/>
              <a:t>UnpivotResults</a:t>
            </a:r>
            <a:r>
              <a:rPr lang="en-US" baseline="0" dirty="0"/>
              <a:t> </a:t>
            </a:r>
            <a:r>
              <a:rPr lang="en-US" baseline="0" dirty="0" err="1"/>
              <a:t>recordset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You can force these records into the </a:t>
            </a:r>
            <a:r>
              <a:rPr lang="en-US" baseline="0" dirty="0" err="1"/>
              <a:t>resultset</a:t>
            </a:r>
            <a:r>
              <a:rPr lang="en-US" baseline="0" dirty="0"/>
              <a:t> by using the </a:t>
            </a:r>
            <a:r>
              <a:rPr lang="en-US" b="1" baseline="0" dirty="0" err="1"/>
              <a:t>IsNull</a:t>
            </a:r>
            <a:r>
              <a:rPr lang="en-US" baseline="0" dirty="0"/>
              <a:t> function to display some alternate text.</a:t>
            </a:r>
          </a:p>
          <a:p>
            <a:r>
              <a:rPr lang="en-US" baseline="0" dirty="0"/>
              <a:t>However, your alternate text will also be bound by the lowest common denominator rule from 6 slides ago.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what about when new requirements are added?</a:t>
            </a:r>
          </a:p>
          <a:p>
            <a:r>
              <a:rPr lang="en-US" baseline="0" dirty="0"/>
              <a:t>The code gets pretty unreadable.</a:t>
            </a:r>
          </a:p>
          <a:p>
            <a:r>
              <a:rPr lang="en-US" baseline="0" dirty="0"/>
              <a:t>There must be an easier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8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a “lateral join”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both the UNPIVOT and CROSS</a:t>
            </a:r>
            <a:r>
              <a:rPr lang="en-US" baseline="0" dirty="0"/>
              <a:t> APPLY force disparate values into one column, they do not share the same output structure.</a:t>
            </a:r>
          </a:p>
          <a:p>
            <a:r>
              <a:rPr lang="en-US" baseline="0" dirty="0"/>
              <a:t>Note how the columns are presented backwards between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5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a dataset has been pivoted/unpivoted, it can be pivoted/unpivoted again…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4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Looks like we’re on</a:t>
            </a:r>
            <a:r>
              <a:rPr lang="en-US" baseline="0" dirty="0"/>
              <a:t> the right path…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5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Oh no!</a:t>
            </a:r>
            <a:r>
              <a:rPr lang="en-US" baseline="0" dirty="0"/>
              <a:t> What’s happening?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2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like</a:t>
            </a:r>
            <a:r>
              <a:rPr lang="en-US" baseline="0" dirty="0"/>
              <a:t> the UNPIVOTs are behaving like a Cartesian product!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7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two rows are important:</a:t>
            </a:r>
            <a:r>
              <a:rPr lang="en-US" baseline="0" dirty="0"/>
              <a:t> where the “element” data matches on the first 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Thankfully,</a:t>
            </a:r>
            <a:r>
              <a:rPr lang="en-US" baseline="0" dirty="0"/>
              <a:t> since this is just a dataset… I can add a WHERE-clause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63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</a:t>
            </a:r>
            <a:r>
              <a:rPr lang="en-US" baseline="0" dirty="0"/>
              <a:t> to show that the datatype of the “</a:t>
            </a:r>
            <a:r>
              <a:rPr lang="en-US" baseline="0" dirty="0" err="1"/>
              <a:t>PropertyName</a:t>
            </a:r>
            <a:r>
              <a:rPr lang="en-US" baseline="0" dirty="0"/>
              <a:t>” column – generated after an UNPIVOT – is an </a:t>
            </a:r>
            <a:r>
              <a:rPr lang="en-US" baseline="0" dirty="0" err="1"/>
              <a:t>nvarchar</a:t>
            </a:r>
            <a:r>
              <a:rPr lang="en-US" baseline="0" dirty="0"/>
              <a:t>(128).</a:t>
            </a:r>
          </a:p>
          <a:p>
            <a:r>
              <a:rPr lang="en-US" baseline="0" dirty="0"/>
              <a:t>This makes sense since column names have a limit of 128 characters.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to convert your datetime values to string for the purposes of unpivot,</a:t>
            </a:r>
          </a:p>
          <a:p>
            <a:r>
              <a:rPr lang="en-US" dirty="0"/>
              <a:t>you may want to use the </a:t>
            </a:r>
            <a:r>
              <a:rPr lang="en-US" b="1" dirty="0"/>
              <a:t>Convert</a:t>
            </a:r>
            <a:r>
              <a:rPr lang="en-US" dirty="0"/>
              <a:t> function’s third parameter to preserve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2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told you that Microsoft has already provided a way</a:t>
            </a:r>
            <a:r>
              <a:rPr lang="en-US" baseline="0" dirty="0"/>
              <a:t> to make this easier?</a:t>
            </a:r>
          </a:p>
          <a:p>
            <a:r>
              <a:rPr lang="en-US" baseline="0" dirty="0"/>
              <a:t>And thankfully, there is no additional product you have to buy.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pivot is a theoretical</a:t>
            </a:r>
            <a:r>
              <a:rPr lang="en-US" baseline="0" dirty="0"/>
              <a:t> point or set of points that stay stationary while something rotates or spins about it.</a:t>
            </a:r>
          </a:p>
          <a:p>
            <a:r>
              <a:rPr lang="en-US" baseline="0" dirty="0"/>
              <a:t>Some example motions are a see-saw, a door hinge,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</a:t>
            </a:r>
            <a:r>
              <a:rPr lang="en-US" baseline="0" dirty="0"/>
              <a:t> of the wrench turning a bolt will be used for demonstrative purposes against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</a:t>
            </a:r>
            <a:r>
              <a:rPr lang="en-US" dirty="0"/>
              <a:t>oversimplified demonstration, what if I could</a:t>
            </a:r>
            <a:r>
              <a:rPr lang="en-US" baseline="0" dirty="0"/>
              <a:t> take a wrench and rotate that data?</a:t>
            </a:r>
          </a:p>
          <a:p>
            <a:r>
              <a:rPr lang="en-US" baseline="0" dirty="0"/>
              <a:t>Look how we get more columns, and fewer rows.</a:t>
            </a:r>
          </a:p>
          <a:p>
            <a:r>
              <a:rPr lang="en-US" baseline="0" dirty="0"/>
              <a:t>This is not quite the result, but the rotation will be helpful to explain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3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We’ll depict the PIVOT as a clockwise function to further describe this passage.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dataset, there is a box that represents neither a row header nor a column header… but it borders both columns and data.</a:t>
            </a:r>
          </a:p>
          <a:p>
            <a:r>
              <a:rPr lang="en-US" dirty="0"/>
              <a:t>Any data that will become a column</a:t>
            </a:r>
            <a:r>
              <a:rPr lang="en-US" baseline="0" dirty="0"/>
              <a:t> header has to pass </a:t>
            </a:r>
            <a:r>
              <a:rPr lang="en-US" dirty="0"/>
              <a:t>though</a:t>
            </a:r>
            <a:r>
              <a:rPr lang="en-US" baseline="0" dirty="0"/>
              <a:t> the </a:t>
            </a:r>
            <a:r>
              <a:rPr lang="en-US" dirty="0"/>
              <a:t>“magic square” to transcend functionality.</a:t>
            </a:r>
            <a:endParaRPr lang="en-US" baseline="0" dirty="0"/>
          </a:p>
          <a:p>
            <a:r>
              <a:rPr lang="en-US" baseline="0" dirty="0"/>
              <a:t>Coincidentally, the letter “P” is generally written using a clockwise circle.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85803-A66F-44CE-A446-4A0D30789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5FE1-EAF3-C15B-6058-14CE4B07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E4247-44EE-6127-ED95-A61B080CF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0601-A3E8-9720-4B90-74DC89D2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AD6BF-4182-1697-D079-51DF735F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D275-76C5-825D-E620-DB247B86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8DF-FA56-35A6-F794-A3A9574B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A53A-7E3E-1C53-3F0E-EBB754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0313-597D-57A8-F46E-01548D0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6021-18BB-E1B7-D56E-0A0AEAB1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6B0B-F004-F7FD-96C3-EC75863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5C793-835A-DDCC-B076-B9F83406F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993-1F5A-4199-50D6-D99BCAB6D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6DDD-AB9A-9058-7C6E-8198A36A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3B8D-A1D3-B76F-38FD-18993A9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6A49-9D91-24D8-0A77-1461A6C2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3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88622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3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03FB-4F92-FCE6-38CB-265325FB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F1FC-5F84-0E80-38A0-ABF85AA0D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D83-037F-DAE9-0704-E9B190A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980C-851C-5648-4005-53C61835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CFD7-AAA7-46DD-C9C0-71DF3A8C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8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79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8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7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72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9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3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4AD2-26D8-2679-4AF6-830805E8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E75D-9AD0-BFD0-4C36-41A69BE5A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80BE-C5C0-9850-1466-3004220A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068D-9F3A-6A09-546C-AA92DC37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3DEA-1745-C775-06E9-E9D627F5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24CB-13CC-F571-08BC-5960A8FE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DC4F-2E2B-E36F-CF28-38EE12151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CC7D1-EC21-8FB0-BD56-67774474E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F6CB-BFD1-8B6C-4DF9-F9E269ED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B4AB-3B80-AEDD-8CAD-C98CCF25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F56F-DBEC-AC73-6353-A4D3DCD7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4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ABD-2293-64B5-A0F2-3B1315AE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58565-958B-E46E-525A-98D742E0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68CCA-7B76-A81A-92B6-82DFE369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AE2D-8282-6C89-B1E1-F758E6DD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74205-67B7-8F6A-D036-92EBE52A1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1EF97-4646-DE5B-C99B-E5AA6EAEA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06DB-4D74-95E2-BB15-0733CB1D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6C757-766D-A338-5ACD-FCDFA55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7103-A1AF-A222-1FBB-7AF0338D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694D4-B5CC-539D-F211-98368634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13D17-CFCE-5ED3-CE80-50EDF44C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C10E-8709-48FF-8E4D-31ABE14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FA791-A346-5DF4-43B8-D5B46388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F6B65-7613-CEE9-16D2-56E6C910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30EC7-249D-81BB-F261-F4108FF8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1A9-2703-3E95-1F26-5D902080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8DF7-168B-DA7C-4EC1-DDA68D35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F0470-5D3D-1C7F-FB24-74F606A6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219F-F4B2-4808-E8EE-9A20969F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8DE0E-115D-410A-0AE2-BBC9035E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2A097-CC8A-4B91-6074-7EA46B6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17D5-1274-41FA-3D80-C7A9A67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E41A0-3299-9B9C-C2A9-453CC6A54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2AE02-CFCC-720C-E799-AE879465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B479-13EE-3551-6909-B9C9E61F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75DAF-4134-29D7-A07F-12DECAE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17F1B-3A7F-CA78-5B12-1C70F52D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3E75F-5B63-445D-B9A9-B82176A0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86130-5542-6BD2-B3C3-35116882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02AF-9727-F72F-1DD4-3122D5E94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4BD5-02D1-4DBB-808A-A63549E779E3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2AB6-EBBC-CE95-C273-2A09A91C5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3D1-E0C3-B610-15B7-F2D2E5412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C5C5-E2C3-4C1B-9A55-0C902A7C2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88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emf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100.png"/><Relationship Id="rId5" Type="http://schemas.openxmlformats.org/officeDocument/2006/relationships/image" Target="../media/image65.png"/><Relationship Id="rId10" Type="http://schemas.openxmlformats.org/officeDocument/2006/relationships/image" Target="../media/image99.png"/><Relationship Id="rId4" Type="http://schemas.openxmlformats.org/officeDocument/2006/relationships/image" Target="../media/image97.png"/><Relationship Id="rId9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Relationship Id="rId9" Type="http://schemas.openxmlformats.org/officeDocument/2006/relationships/image" Target="../media/image102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0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image" Target="../media/image10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886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9D5A030-437E-423F-609E-E904112E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485900"/>
            <a:ext cx="51911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AF5A9-1307-66DD-C2AD-078AA040A7E4}"/>
              </a:ext>
            </a:extLst>
          </p:cNvPr>
          <p:cNvSpPr txBox="1"/>
          <p:nvPr/>
        </p:nvSpPr>
        <p:spPr>
          <a:xfrm>
            <a:off x="2662237" y="50195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Pivot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8C99-5B4D-314F-BBFB-F6D5A5830910}"/>
              </a:ext>
            </a:extLst>
          </p:cNvPr>
          <p:cNvSpPr txBox="1"/>
          <p:nvPr/>
        </p:nvSpPr>
        <p:spPr>
          <a:xfrm>
            <a:off x="8224837" y="297853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Torque / Force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251641-ABEE-27F3-493B-B6333E833020}"/>
              </a:ext>
            </a:extLst>
          </p:cNvPr>
          <p:cNvCxnSpPr/>
          <p:nvPr/>
        </p:nvCxnSpPr>
        <p:spPr>
          <a:xfrm flipV="1">
            <a:off x="5570861" y="2185636"/>
            <a:ext cx="685800" cy="2368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10">
            <a:extLst>
              <a:ext uri="{FF2B5EF4-FFF2-40B4-BE49-F238E27FC236}">
                <a16:creationId xmlns:a16="http://schemas.microsoft.com/office/drawing/2014/main" id="{2DFAD092-C6DC-76D5-4E86-8B5EE5EE8F3C}"/>
              </a:ext>
            </a:extLst>
          </p:cNvPr>
          <p:cNvSpPr/>
          <p:nvPr/>
        </p:nvSpPr>
        <p:spPr>
          <a:xfrm rot="17343314">
            <a:off x="2543496" y="1757338"/>
            <a:ext cx="2080101" cy="2154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8170595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3F0C2-6492-85AB-635C-3AE87F25DCEA}"/>
              </a:ext>
            </a:extLst>
          </p:cNvPr>
          <p:cNvCxnSpPr/>
          <p:nvPr/>
        </p:nvCxnSpPr>
        <p:spPr>
          <a:xfrm flipV="1">
            <a:off x="3080023" y="2844364"/>
            <a:ext cx="1030014" cy="218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DDA36D-28AD-BBC2-2DEB-1929B112C71F}"/>
              </a:ext>
            </a:extLst>
          </p:cNvPr>
          <p:cNvCxnSpPr/>
          <p:nvPr/>
        </p:nvCxnSpPr>
        <p:spPr>
          <a:xfrm flipV="1">
            <a:off x="2738437" y="2874264"/>
            <a:ext cx="1371600" cy="473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50279-326B-72D4-3782-7577F097F08B}"/>
              </a:ext>
            </a:extLst>
          </p:cNvPr>
          <p:cNvCxnSpPr/>
          <p:nvPr/>
        </p:nvCxnSpPr>
        <p:spPr>
          <a:xfrm>
            <a:off x="7996237" y="2254632"/>
            <a:ext cx="0" cy="1447800"/>
          </a:xfrm>
          <a:prstGeom prst="straightConnector1">
            <a:avLst/>
          </a:prstGeom>
          <a:ln w="1301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6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358AC7-44BC-1CCC-3A59-04559E71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6038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7AFBB4-1CA4-79A1-5596-7AAB4956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3844"/>
            <a:ext cx="962025" cy="271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D2F47-9DE5-3965-F8AD-8420C7BD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35844"/>
            <a:ext cx="17335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65D23-098E-536D-18DC-C75A1ACAE1EA}"/>
              </a:ext>
            </a:extLst>
          </p:cNvPr>
          <p:cNvSpPr txBox="1"/>
          <p:nvPr/>
        </p:nvSpPr>
        <p:spPr>
          <a:xfrm>
            <a:off x="2590800" y="5250418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10" name="Circular Arrow 16">
            <a:extLst>
              <a:ext uri="{FF2B5EF4-FFF2-40B4-BE49-F238E27FC236}">
                <a16:creationId xmlns:a16="http://schemas.microsoft.com/office/drawing/2014/main" id="{9A39CDA8-9C3E-95AB-52EC-519B5F2661FF}"/>
              </a:ext>
            </a:extLst>
          </p:cNvPr>
          <p:cNvSpPr/>
          <p:nvPr/>
        </p:nvSpPr>
        <p:spPr>
          <a:xfrm rot="8828843">
            <a:off x="3785043" y="2743332"/>
            <a:ext cx="986467" cy="988941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692A8A-9E26-AC19-EBA3-85911F7CF29A}"/>
              </a:ext>
            </a:extLst>
          </p:cNvPr>
          <p:cNvGrpSpPr/>
          <p:nvPr/>
        </p:nvGrpSpPr>
        <p:grpSpPr>
          <a:xfrm>
            <a:off x="6753225" y="1885462"/>
            <a:ext cx="3321824" cy="3734287"/>
            <a:chOff x="6753225" y="1885462"/>
            <a:chExt cx="3321824" cy="37342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CAF3D-6FDF-C882-61EC-C8A5F17DCBA9}"/>
                </a:ext>
              </a:extLst>
            </p:cNvPr>
            <p:cNvSpPr txBox="1"/>
            <p:nvPr/>
          </p:nvSpPr>
          <p:spPr>
            <a:xfrm>
              <a:off x="7331849" y="5250417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Horizontal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19FC1-D36C-311B-4768-3F7A136593F0}"/>
                </a:ext>
              </a:extLst>
            </p:cNvPr>
            <p:cNvSpPr txBox="1"/>
            <p:nvPr/>
          </p:nvSpPr>
          <p:spPr>
            <a:xfrm>
              <a:off x="7331849" y="188546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Less rows, more columns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8A8504-5886-02DB-F735-19C66E4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3225" y="2156493"/>
              <a:ext cx="315277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5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FD7D53-AEC0-A027-7D42-9E7809E80833}"/>
              </a:ext>
            </a:extLst>
          </p:cNvPr>
          <p:cNvGrpSpPr/>
          <p:nvPr/>
        </p:nvGrpSpPr>
        <p:grpSpPr>
          <a:xfrm>
            <a:off x="8441653" y="3752850"/>
            <a:ext cx="1159547" cy="1609967"/>
            <a:chOff x="1126092" y="2200033"/>
            <a:chExt cx="1159547" cy="160996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F2CB2F-7F7C-4EE3-7A9D-C5421BD97E16}"/>
                </a:ext>
              </a:extLst>
            </p:cNvPr>
            <p:cNvCxnSpPr/>
            <p:nvPr/>
          </p:nvCxnSpPr>
          <p:spPr>
            <a:xfrm>
              <a:off x="1295400" y="2362200"/>
              <a:ext cx="0" cy="1447800"/>
            </a:xfrm>
            <a:prstGeom prst="line">
              <a:avLst/>
            </a:prstGeom>
            <a:ln w="1238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ircular Arrow 3">
              <a:extLst>
                <a:ext uri="{FF2B5EF4-FFF2-40B4-BE49-F238E27FC236}">
                  <a16:creationId xmlns:a16="http://schemas.microsoft.com/office/drawing/2014/main" id="{C639FEF0-94EE-195F-3A71-C12C59AD1686}"/>
                </a:ext>
              </a:extLst>
            </p:cNvPr>
            <p:cNvSpPr/>
            <p:nvPr/>
          </p:nvSpPr>
          <p:spPr>
            <a:xfrm rot="9108731">
              <a:off x="1126092" y="2200033"/>
              <a:ext cx="1159547" cy="1127789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B1C4E0-005A-2021-EB5D-08655E0F717B}"/>
              </a:ext>
            </a:extLst>
          </p:cNvPr>
          <p:cNvSpPr txBox="1"/>
          <p:nvPr/>
        </p:nvSpPr>
        <p:spPr>
          <a:xfrm>
            <a:off x="2555575" y="861289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PIVOT operator promotes data to column headers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5FDBA09-1AA1-00D1-E711-43E6CAF019B5}"/>
              </a:ext>
            </a:extLst>
          </p:cNvPr>
          <p:cNvSpPr/>
          <p:nvPr/>
        </p:nvSpPr>
        <p:spPr>
          <a:xfrm rot="14468456">
            <a:off x="7680692" y="1453402"/>
            <a:ext cx="1651741" cy="1669883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A04164-220C-F372-548E-62AF36F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93" y="3715398"/>
            <a:ext cx="5071807" cy="18843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350A3F-A0E2-548E-9B04-EC96F010E472}"/>
              </a:ext>
            </a:extLst>
          </p:cNvPr>
          <p:cNvGrpSpPr/>
          <p:nvPr/>
        </p:nvGrpSpPr>
        <p:grpSpPr>
          <a:xfrm>
            <a:off x="3092824" y="4182035"/>
            <a:ext cx="4155141" cy="1246715"/>
            <a:chOff x="3092824" y="4182035"/>
            <a:chExt cx="4155141" cy="1417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89A84-0ED4-C511-1B48-37EF732CCD8F}"/>
                </a:ext>
              </a:extLst>
            </p:cNvPr>
            <p:cNvSpPr/>
            <p:nvPr/>
          </p:nvSpPr>
          <p:spPr>
            <a:xfrm>
              <a:off x="3092824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9F49F-D736-A3BA-9667-45685CE7FE73}"/>
                </a:ext>
              </a:extLst>
            </p:cNvPr>
            <p:cNvSpPr/>
            <p:nvPr/>
          </p:nvSpPr>
          <p:spPr>
            <a:xfrm>
              <a:off x="4477871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2F8DE-5750-B9AF-F442-377C5855C328}"/>
                </a:ext>
              </a:extLst>
            </p:cNvPr>
            <p:cNvSpPr/>
            <p:nvPr/>
          </p:nvSpPr>
          <p:spPr>
            <a:xfrm>
              <a:off x="5862918" y="4182035"/>
              <a:ext cx="1385047" cy="14176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6F613-A98C-6F92-8BAB-EAF5D8810D9A}"/>
              </a:ext>
            </a:extLst>
          </p:cNvPr>
          <p:cNvGrpSpPr/>
          <p:nvPr/>
        </p:nvGrpSpPr>
        <p:grpSpPr>
          <a:xfrm>
            <a:off x="2289412" y="3725046"/>
            <a:ext cx="5129661" cy="1901563"/>
            <a:chOff x="2304893" y="3715398"/>
            <a:chExt cx="5124330" cy="190383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D7004-B03B-6EFB-C8F9-8CD917D7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5398"/>
              <a:ext cx="5124330" cy="190383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66541C-226C-926D-6FA8-E5953F98C22A}"/>
                </a:ext>
              </a:extLst>
            </p:cNvPr>
            <p:cNvSpPr/>
            <p:nvPr/>
          </p:nvSpPr>
          <p:spPr>
            <a:xfrm>
              <a:off x="2393195" y="4563631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B492E-0F4B-8E07-E219-1DE9B2E2DCC4}"/>
                </a:ext>
              </a:extLst>
            </p:cNvPr>
            <p:cNvSpPr/>
            <p:nvPr/>
          </p:nvSpPr>
          <p:spPr>
            <a:xfrm>
              <a:off x="2393195" y="5020513"/>
              <a:ext cx="4854770" cy="45688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93D49-95D5-4310-F09E-60F68CE378C6}"/>
              </a:ext>
            </a:extLst>
          </p:cNvPr>
          <p:cNvGrpSpPr/>
          <p:nvPr/>
        </p:nvGrpSpPr>
        <p:grpSpPr>
          <a:xfrm>
            <a:off x="2292980" y="3718588"/>
            <a:ext cx="5118225" cy="1901563"/>
            <a:chOff x="2304893" y="3717666"/>
            <a:chExt cx="5118225" cy="190156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CBD523-A799-9836-6871-570E6422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93" y="3717666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378C3-8817-45A6-2A96-8DE374F711EA}"/>
                </a:ext>
              </a:extLst>
            </p:cNvPr>
            <p:cNvSpPr/>
            <p:nvPr/>
          </p:nvSpPr>
          <p:spPr>
            <a:xfrm>
              <a:off x="2412241" y="4197067"/>
              <a:ext cx="674478" cy="347049"/>
            </a:xfrm>
            <a:prstGeom prst="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7740-D5BA-AAC5-DECB-5850109C8886}"/>
              </a:ext>
            </a:extLst>
          </p:cNvPr>
          <p:cNvGrpSpPr/>
          <p:nvPr/>
        </p:nvGrpSpPr>
        <p:grpSpPr>
          <a:xfrm>
            <a:off x="1747332" y="3559847"/>
            <a:ext cx="3886986" cy="1603823"/>
            <a:chOff x="1747332" y="3559847"/>
            <a:chExt cx="3886986" cy="16038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808F2E-F6A4-F032-ED29-7C68CA7110AF}"/>
                </a:ext>
              </a:extLst>
            </p:cNvPr>
            <p:cNvGrpSpPr/>
            <p:nvPr/>
          </p:nvGrpSpPr>
          <p:grpSpPr>
            <a:xfrm>
              <a:off x="2398794" y="4034118"/>
              <a:ext cx="1164677" cy="1129552"/>
              <a:chOff x="660576" y="2937026"/>
              <a:chExt cx="817726" cy="8065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A5F1ED-CBC4-DA1D-DCE0-2DDFC6C3AEF0}"/>
                  </a:ext>
                </a:extLst>
              </p:cNvPr>
              <p:cNvSpPr/>
              <p:nvPr/>
            </p:nvSpPr>
            <p:spPr>
              <a:xfrm>
                <a:off x="660576" y="3065123"/>
                <a:ext cx="501518" cy="239352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ircular Arrow 10">
                <a:extLst>
                  <a:ext uri="{FF2B5EF4-FFF2-40B4-BE49-F238E27FC236}">
                    <a16:creationId xmlns:a16="http://schemas.microsoft.com/office/drawing/2014/main" id="{0AAF63DA-CC0D-4E57-566B-6A238D345162}"/>
                  </a:ext>
                </a:extLst>
              </p:cNvPr>
              <p:cNvSpPr/>
              <p:nvPr/>
            </p:nvSpPr>
            <p:spPr>
              <a:xfrm rot="18396935">
                <a:off x="673544" y="2938809"/>
                <a:ext cx="806541" cy="802975"/>
              </a:xfrm>
              <a:prstGeom prst="circularArrow">
                <a:avLst>
                  <a:gd name="adj1" fmla="val 12500"/>
                  <a:gd name="adj2" fmla="val 1142309"/>
                  <a:gd name="adj3" fmla="val 20457681"/>
                  <a:gd name="adj4" fmla="val 6400826"/>
                  <a:gd name="adj5" fmla="val 19282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61E867D-CECB-B17E-89EB-B29392F30196}"/>
                </a:ext>
              </a:extLst>
            </p:cNvPr>
            <p:cNvCxnSpPr/>
            <p:nvPr/>
          </p:nvCxnSpPr>
          <p:spPr>
            <a:xfrm flipV="1">
              <a:off x="1747332" y="4583104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2E066C-C536-40B8-3D15-DF0B75D04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698" y="3559847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6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6BFA871-6082-1F10-8C4D-316EA8E1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05" y="2085533"/>
            <a:ext cx="5029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F3DD-7141-D089-60AC-CAA6E8F4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34" y="224309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7CDB98-72A3-CABF-00C2-972C4705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483" y="507770"/>
            <a:ext cx="625436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How a PIVOT works on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D4FD-1CF5-D483-B573-7607B9F1A212}"/>
              </a:ext>
            </a:extLst>
          </p:cNvPr>
          <p:cNvSpPr txBox="1"/>
          <p:nvPr/>
        </p:nvSpPr>
        <p:spPr>
          <a:xfrm>
            <a:off x="3360323" y="5624297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 what is ultimately presented back to the client?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22B5C10-291D-CB37-3D45-EDA78B46B43B}"/>
              </a:ext>
            </a:extLst>
          </p:cNvPr>
          <p:cNvSpPr/>
          <p:nvPr/>
        </p:nvSpPr>
        <p:spPr>
          <a:xfrm rot="14468456">
            <a:off x="2131765" y="3007944"/>
            <a:ext cx="1159547" cy="118315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87966"/>
              <a:gd name="adj5" fmla="val 1928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2D045F-A3A7-6067-A3B9-672532B64BED}"/>
              </a:ext>
            </a:extLst>
          </p:cNvPr>
          <p:cNvGrpSpPr/>
          <p:nvPr/>
        </p:nvGrpSpPr>
        <p:grpSpPr>
          <a:xfrm>
            <a:off x="4724400" y="2876550"/>
            <a:ext cx="2895600" cy="1878221"/>
            <a:chOff x="3200400" y="2590800"/>
            <a:chExt cx="2895600" cy="1878221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A17F772A-9091-D64D-8FE6-8FF7BE82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30" y="3745121"/>
              <a:ext cx="2400300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0A6E18-77D2-E4B9-F8A7-1AF2AE11A28B}"/>
                </a:ext>
              </a:extLst>
            </p:cNvPr>
            <p:cNvCxnSpPr/>
            <p:nvPr/>
          </p:nvCxnSpPr>
          <p:spPr>
            <a:xfrm>
              <a:off x="4686300" y="2847913"/>
              <a:ext cx="0" cy="78109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8FA99A-C5F0-25C0-4B31-93C64035DB7A}"/>
                </a:ext>
              </a:extLst>
            </p:cNvPr>
            <p:cNvCxnSpPr/>
            <p:nvPr/>
          </p:nvCxnSpPr>
          <p:spPr>
            <a:xfrm>
              <a:off x="3200400" y="2667000"/>
              <a:ext cx="131445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A8523E-C234-0C60-8AA8-7132A86F19CB}"/>
                </a:ext>
              </a:extLst>
            </p:cNvPr>
            <p:cNvCxnSpPr/>
            <p:nvPr/>
          </p:nvCxnSpPr>
          <p:spPr>
            <a:xfrm flipH="1" flipV="1">
              <a:off x="3810000" y="2590800"/>
              <a:ext cx="98138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E9C6E5-887C-3483-C410-FEF50E48EE53}"/>
                </a:ext>
              </a:extLst>
            </p:cNvPr>
            <p:cNvCxnSpPr/>
            <p:nvPr/>
          </p:nvCxnSpPr>
          <p:spPr>
            <a:xfrm flipV="1">
              <a:off x="5029200" y="2667000"/>
              <a:ext cx="609600" cy="1524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31E3A5-5ACA-224A-460A-91923622B7E6}"/>
                </a:ext>
              </a:extLst>
            </p:cNvPr>
            <p:cNvCxnSpPr/>
            <p:nvPr/>
          </p:nvCxnSpPr>
          <p:spPr>
            <a:xfrm flipV="1">
              <a:off x="3962400" y="2590800"/>
              <a:ext cx="7239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49FC9B-903B-E533-05E6-FE6DAAE743CC}"/>
                </a:ext>
              </a:extLst>
            </p:cNvPr>
            <p:cNvCxnSpPr/>
            <p:nvPr/>
          </p:nvCxnSpPr>
          <p:spPr>
            <a:xfrm flipV="1">
              <a:off x="4114800" y="2590800"/>
              <a:ext cx="19812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7FD789-9DAA-BD63-748F-1F8DC573098A}"/>
                </a:ext>
              </a:extLst>
            </p:cNvPr>
            <p:cNvCxnSpPr/>
            <p:nvPr/>
          </p:nvCxnSpPr>
          <p:spPr>
            <a:xfrm>
              <a:off x="4300690" y="2590800"/>
              <a:ext cx="110951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FE3E9-6398-9BB3-C730-9DADA0E08230}"/>
                </a:ext>
              </a:extLst>
            </p:cNvPr>
            <p:cNvCxnSpPr/>
            <p:nvPr/>
          </p:nvCxnSpPr>
          <p:spPr>
            <a:xfrm>
              <a:off x="5257800" y="2590800"/>
              <a:ext cx="381000" cy="1600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15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E760BE-10BC-E37D-6BB7-2C5260C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56" y="430702"/>
            <a:ext cx="5349688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An aggregates refresher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2E0771-418E-48CF-0090-F043C03F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545464"/>
              </p:ext>
            </p:extLst>
          </p:nvPr>
        </p:nvGraphicFramePr>
        <p:xfrm>
          <a:off x="1775012" y="2135432"/>
          <a:ext cx="8821270" cy="2968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2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1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Aggregate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Alphanumerics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Dates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Numerics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Datarows</a:t>
                      </a:r>
                      <a:r>
                        <a:rPr lang="en-US" sz="1200" dirty="0">
                          <a:effectLst/>
                        </a:rPr>
                        <a:t> with NULLs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NULL-only records, or record-less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5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COUNT_BIG()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7652581"/>
                  </a:ext>
                </a:extLst>
              </a:tr>
              <a:tr h="441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AVG()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Wingdings" pitchFamily="2" charset="2"/>
                          <a:ea typeface="+mn-ea"/>
                          <a:cs typeface="+mn-cs"/>
                        </a:rPr>
                        <a:t>þ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counted towards final result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NULL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565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40C0F-960F-02A3-1461-6073FC8754C0}"/>
              </a:ext>
            </a:extLst>
          </p:cNvPr>
          <p:cNvSpPr txBox="1"/>
          <p:nvPr/>
        </p:nvSpPr>
        <p:spPr>
          <a:xfrm>
            <a:off x="1775012" y="5665786"/>
            <a:ext cx="900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Books Online for additional aggregates, as well as any aggregate-to-datatype limitations.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49756-9A22-D753-3E44-26F23C138FBF}"/>
              </a:ext>
            </a:extLst>
          </p:cNvPr>
          <p:cNvSpPr txBox="1"/>
          <p:nvPr/>
        </p:nvSpPr>
        <p:spPr>
          <a:xfrm>
            <a:off x="1775011" y="1674256"/>
            <a:ext cx="871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aggregate value is a solitary value that summarizes a list of values, even a list of one</a:t>
            </a:r>
          </a:p>
        </p:txBody>
      </p:sp>
    </p:spTree>
    <p:extLst>
      <p:ext uri="{BB962C8B-B14F-4D97-AF65-F5344CB8AC3E}">
        <p14:creationId xmlns:p14="http://schemas.microsoft.com/office/powerpoint/2010/main" val="169595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C182A4-545A-6F44-B4DB-6988B689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35" y="2512359"/>
            <a:ext cx="3048000" cy="8763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E40B85F-9A79-C2DA-08FD-EB2668B3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675640"/>
            <a:ext cx="1333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A2E86F-2863-25C5-4BDC-549395FA386E}"/>
              </a:ext>
            </a:extLst>
          </p:cNvPr>
          <p:cNvGrpSpPr/>
          <p:nvPr/>
        </p:nvGrpSpPr>
        <p:grpSpPr>
          <a:xfrm>
            <a:off x="1785031" y="4413351"/>
            <a:ext cx="9231963" cy="1675663"/>
            <a:chOff x="1785031" y="4413351"/>
            <a:chExt cx="9231963" cy="167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39E7F-CA57-527E-F0A8-07A902EFF620}"/>
                </a:ext>
              </a:extLst>
            </p:cNvPr>
            <p:cNvSpPr txBox="1"/>
            <p:nvPr/>
          </p:nvSpPr>
          <p:spPr>
            <a:xfrm>
              <a:off x="1785031" y="4413351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COUNT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CF18A-757C-7B59-B501-07891BB58D25}"/>
                </a:ext>
              </a:extLst>
            </p:cNvPr>
            <p:cNvSpPr txBox="1"/>
            <p:nvPr/>
          </p:nvSpPr>
          <p:spPr>
            <a:xfrm>
              <a:off x="4867208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9CB55-7A34-5328-4CBB-E081BBF4C558}"/>
                </a:ext>
              </a:extLst>
            </p:cNvPr>
            <p:cNvSpPr txBox="1"/>
            <p:nvPr/>
          </p:nvSpPr>
          <p:spPr>
            <a:xfrm>
              <a:off x="7949385" y="4413352"/>
              <a:ext cx="30676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FF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MAX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16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6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6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6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F7E4F4-6778-A46E-3339-20E3FBA5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366" y="4978206"/>
              <a:ext cx="752475" cy="20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61E7F-8FFF-CD74-26AC-6B6DDC24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329" y="4969242"/>
              <a:ext cx="7524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C0B788-9BA6-50D0-641C-24F696F7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159" y="4969242"/>
              <a:ext cx="752475" cy="2095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409E77-F318-3039-3A79-EB43C03A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350" y="5412739"/>
              <a:ext cx="2047875" cy="6762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1D5D26-AEB3-4476-F12B-4FEADE0E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769" y="5422264"/>
              <a:ext cx="2000250" cy="6667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5AA35F-91F8-A143-7070-8AA14E5F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5418342"/>
              <a:ext cx="2019300" cy="6572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77FC45-6EB1-FB4F-9601-EA2C6FA781EE}"/>
              </a:ext>
            </a:extLst>
          </p:cNvPr>
          <p:cNvGrpSpPr/>
          <p:nvPr/>
        </p:nvGrpSpPr>
        <p:grpSpPr>
          <a:xfrm>
            <a:off x="4852640" y="702836"/>
            <a:ext cx="6375026" cy="1569660"/>
            <a:chOff x="3108163" y="2917462"/>
            <a:chExt cx="6375026" cy="15696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0E4389-1FC1-8C1E-E33E-CEFF310AEE8A}"/>
                </a:ext>
              </a:extLst>
            </p:cNvPr>
            <p:cNvSpPr txBox="1"/>
            <p:nvPr/>
          </p:nvSpPr>
          <p:spPr>
            <a:xfrm>
              <a:off x="3108163" y="2917462"/>
              <a:ext cx="63750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&lt;AGG&gt;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[Col1]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FOR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3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3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3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 )</a:t>
              </a:r>
              <a:endParaRPr lang="en-US" sz="3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A7DA43-869A-A95B-E2B7-B140186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5137" y="4003776"/>
              <a:ext cx="15906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6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6C9671-B483-5D5C-C5A9-FFEC9DDF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253663"/>
            <a:ext cx="691515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PIVOT()</a:t>
            </a:r>
            <a:r>
              <a:rPr lang="en-US" sz="4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LIKE/!=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 BY</a:t>
            </a: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8A9C-5CE4-F138-BEC7-C8B131DFF7DA}"/>
              </a:ext>
            </a:extLst>
          </p:cNvPr>
          <p:cNvGrpSpPr/>
          <p:nvPr/>
        </p:nvGrpSpPr>
        <p:grpSpPr>
          <a:xfrm>
            <a:off x="1965771" y="4457700"/>
            <a:ext cx="8068815" cy="2078460"/>
            <a:chOff x="441771" y="4419600"/>
            <a:chExt cx="8068815" cy="20784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BE044A-24DB-B35B-B34D-E66C93327C05}"/>
                </a:ext>
              </a:extLst>
            </p:cNvPr>
            <p:cNvCxnSpPr/>
            <p:nvPr/>
          </p:nvCxnSpPr>
          <p:spPr>
            <a:xfrm>
              <a:off x="4476750" y="4419600"/>
              <a:ext cx="0" cy="2078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93D1CF-628D-A53D-646C-26F3F365C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71" y="5342836"/>
              <a:ext cx="3914775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B291B93C-3E2C-B72A-232F-D0F174E6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1" y="5342836"/>
              <a:ext cx="3914775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7A57D-13B4-50BD-900F-8D0EFF4D2CA1}"/>
              </a:ext>
            </a:extLst>
          </p:cNvPr>
          <p:cNvGrpSpPr/>
          <p:nvPr/>
        </p:nvGrpSpPr>
        <p:grpSpPr>
          <a:xfrm>
            <a:off x="2133600" y="1409700"/>
            <a:ext cx="7710488" cy="2522845"/>
            <a:chOff x="609600" y="1371600"/>
            <a:chExt cx="7710488" cy="252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02AC6-C526-15CE-01D2-CFA317091BD7}"/>
                </a:ext>
              </a:extLst>
            </p:cNvPr>
            <p:cNvSpPr txBox="1"/>
            <p:nvPr/>
          </p:nvSpPr>
          <p:spPr>
            <a:xfrm>
              <a:off x="1371600" y="13716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FD481-CDE4-13F8-AF16-8CE2A74C5959}"/>
                </a:ext>
              </a:extLst>
            </p:cNvPr>
            <p:cNvSpPr txBox="1"/>
            <p:nvPr/>
          </p:nvSpPr>
          <p:spPr>
            <a:xfrm>
              <a:off x="609600" y="1955453"/>
              <a:ext cx="3048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.*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[ID] 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5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7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  </a:t>
              </a:r>
              <a:r>
                <a:rPr lang="en-US" sz="3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]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7E6A29-AE4B-EEBF-3FD2-0A4E6FE6FE94}"/>
                </a:ext>
              </a:extLst>
            </p:cNvPr>
            <p:cNvSpPr txBox="1"/>
            <p:nvPr/>
          </p:nvSpPr>
          <p:spPr>
            <a:xfrm>
              <a:off x="6553200" y="1371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GROUP BY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10C0B-2D46-3A83-2836-556D258D1ABA}"/>
                </a:ext>
              </a:extLst>
            </p:cNvPr>
            <p:cNvSpPr txBox="1"/>
            <p:nvPr/>
          </p:nvSpPr>
          <p:spPr>
            <a:xfrm>
              <a:off x="5943600" y="1955453"/>
              <a:ext cx="2376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dbo</a:t>
              </a:r>
              <a:r>
                <a:rPr lang="en-US" sz="12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Table_1</a:t>
              </a:r>
            </a:p>
            <a:p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GROUP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BY</a:t>
              </a:r>
              <a:r>
                <a:rPr lang="en-US" sz="12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ID</a:t>
              </a:r>
              <a:endParaRPr lang="en-US" sz="12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4" name="Picture 13" descr="http://www.iconsdb.com/icons/preview/royal-blue/circle-m.png">
              <a:extLst>
                <a:ext uri="{FF2B5EF4-FFF2-40B4-BE49-F238E27FC236}">
                  <a16:creationId xmlns:a16="http://schemas.microsoft.com/office/drawing/2014/main" id="{4DBBBF09-E728-9FFC-077C-E3A0B6CDD061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62" y="3490409"/>
              <a:ext cx="161925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http://www.iconsdb.com/icons/preview/green/triangle-m.png">
              <a:extLst>
                <a:ext uri="{FF2B5EF4-FFF2-40B4-BE49-F238E27FC236}">
                  <a16:creationId xmlns:a16="http://schemas.microsoft.com/office/drawing/2014/main" id="{C0E6016A-F439-AA89-FC57-B2325566F187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895" y="3469101"/>
              <a:ext cx="180975" cy="18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http://www.iconsdb.com/icons/preview/red/square-rounded-m.png">
              <a:extLst>
                <a:ext uri="{FF2B5EF4-FFF2-40B4-BE49-F238E27FC236}">
                  <a16:creationId xmlns:a16="http://schemas.microsoft.com/office/drawing/2014/main" id="{B8658585-3506-AC05-1766-2BAB46BE4E68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628" y="3490409"/>
              <a:ext cx="147576" cy="149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BDAB34-15C3-40E8-6164-3A047842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26BD-D1E9-E3E4-A176-53AC14E76A2F}"/>
              </a:ext>
            </a:extLst>
          </p:cNvPr>
          <p:cNvGrpSpPr/>
          <p:nvPr/>
        </p:nvGrpSpPr>
        <p:grpSpPr>
          <a:xfrm>
            <a:off x="2733675" y="3738206"/>
            <a:ext cx="6296025" cy="1266825"/>
            <a:chOff x="1209675" y="3700106"/>
            <a:chExt cx="6296025" cy="126682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2253A9B-3A92-8530-B6CF-31AFE41D1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675" y="4248150"/>
              <a:ext cx="1847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CD81680-CE81-8394-7A89-1C8FAC398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700106"/>
              <a:ext cx="1333500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4CE11-2F7D-FD57-21B9-544320CA6B9A}"/>
              </a:ext>
            </a:extLst>
          </p:cNvPr>
          <p:cNvSpPr txBox="1"/>
          <p:nvPr/>
        </p:nvSpPr>
        <p:spPr>
          <a:xfrm>
            <a:off x="2209800" y="249443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AA430-A9DC-CDB7-7B0B-80D612F57011}"/>
              </a:ext>
            </a:extLst>
          </p:cNvPr>
          <p:cNvSpPr txBox="1"/>
          <p:nvPr/>
        </p:nvSpPr>
        <p:spPr>
          <a:xfrm>
            <a:off x="4114800" y="325213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column’s values can be </a:t>
            </a:r>
          </a:p>
          <a:p>
            <a:r>
              <a:rPr lang="en-US" dirty="0"/>
              <a:t>    promoted into the column header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D3DED-E352-C2B9-DDF4-A4F6E0A11327}"/>
              </a:ext>
            </a:extLst>
          </p:cNvPr>
          <p:cNvCxnSpPr>
            <a:endCxn id="5" idx="1"/>
          </p:cNvCxnSpPr>
          <p:nvPr/>
        </p:nvCxnSpPr>
        <p:spPr>
          <a:xfrm flipV="1">
            <a:off x="3733800" y="3575305"/>
            <a:ext cx="381000" cy="74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AE178-3489-67F2-6FDF-BA3B4DAF1ACD}"/>
              </a:ext>
            </a:extLst>
          </p:cNvPr>
          <p:cNvSpPr txBox="1"/>
          <p:nvPr/>
        </p:nvSpPr>
        <p:spPr>
          <a:xfrm>
            <a:off x="3810000" y="239893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column can be aggregated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232DB-1625-1DE6-A485-D46B105A84AF}"/>
              </a:ext>
            </a:extLst>
          </p:cNvPr>
          <p:cNvCxnSpPr>
            <a:endCxn id="7" idx="1"/>
          </p:cNvCxnSpPr>
          <p:nvPr/>
        </p:nvCxnSpPr>
        <p:spPr>
          <a:xfrm flipV="1">
            <a:off x="3429000" y="2583605"/>
            <a:ext cx="381000" cy="128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2FF69-276D-290C-7180-DBCB2A28400D}"/>
              </a:ext>
            </a:extLst>
          </p:cNvPr>
          <p:cNvCxnSpPr/>
          <p:nvPr/>
        </p:nvCxnSpPr>
        <p:spPr>
          <a:xfrm>
            <a:off x="3200400" y="4824363"/>
            <a:ext cx="403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C10C0-CB68-AF36-1081-A494E384CC92}"/>
              </a:ext>
            </a:extLst>
          </p:cNvPr>
          <p:cNvCxnSpPr/>
          <p:nvPr/>
        </p:nvCxnSpPr>
        <p:spPr>
          <a:xfrm>
            <a:off x="3446827" y="4824363"/>
            <a:ext cx="172673" cy="33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41EEE9-AB1D-CAAD-F2EF-A347DC961B42}"/>
              </a:ext>
            </a:extLst>
          </p:cNvPr>
          <p:cNvSpPr txBox="1"/>
          <p:nvPr/>
        </p:nvSpPr>
        <p:spPr>
          <a:xfrm>
            <a:off x="3619500" y="4930911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“value-turned-column” (VTC)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Must be explicitly requested at compile-time: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Once. Repeated times will result in a parse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Sub-queries and variables are not allowed here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“But what if I don’t know them at compile-time?” </a:t>
            </a:r>
            <a:r>
              <a:rPr lang="en-US" i="1" dirty="0"/>
              <a:t>Stay tuned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Strong recommendation to enclose in braces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C0ABC4-1A96-336A-0F7A-44E95090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FEAC-AD04-09A6-4086-1E88875BAAEC}"/>
              </a:ext>
            </a:extLst>
          </p:cNvPr>
          <p:cNvSpPr txBox="1"/>
          <p:nvPr/>
        </p:nvSpPr>
        <p:spPr>
          <a:xfrm>
            <a:off x="3388658" y="1580269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Exactly one aggregate can be applied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5BD6-FE44-AA08-9380-C93F823C139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85941" y="1764935"/>
            <a:ext cx="402717" cy="215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4A1BBE-B055-7CA8-BAEC-0428C1219FD4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8121-80A9-D81D-FF9E-5554C4F35F5B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PivotResults</a:t>
            </a:r>
            <a:endParaRPr lang="en-US" sz="1050" b="1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C5B1B6D-EA58-E0BC-9D04-4EE9392F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1726D90-2DA1-6EE1-017B-2FAD75D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2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74EEC-8D61-72EA-4064-9A2B5BC956E5}"/>
              </a:ext>
            </a:extLst>
          </p:cNvPr>
          <p:cNvSpPr txBox="1"/>
          <p:nvPr/>
        </p:nvSpPr>
        <p:spPr>
          <a:xfrm>
            <a:off x="2209800" y="2499907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9442F-7553-4F24-CABC-192B44EF05A6}"/>
              </a:ext>
            </a:extLst>
          </p:cNvPr>
          <p:cNvSpPr txBox="1"/>
          <p:nvPr/>
        </p:nvSpPr>
        <p:spPr>
          <a:xfrm>
            <a:off x="5029200" y="3713630"/>
            <a:ext cx="476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2787F-6E1D-9694-BE4B-C116E15F9EAE}"/>
              </a:ext>
            </a:extLst>
          </p:cNvPr>
          <p:cNvCxnSpPr/>
          <p:nvPr/>
        </p:nvCxnSpPr>
        <p:spPr>
          <a:xfrm>
            <a:off x="2819400" y="3414308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D8A2F7-2C47-D23F-F805-6F4317DD0672}"/>
              </a:ext>
            </a:extLst>
          </p:cNvPr>
          <p:cNvCxnSpPr>
            <a:endCxn id="5" idx="1"/>
          </p:cNvCxnSpPr>
          <p:nvPr/>
        </p:nvCxnSpPr>
        <p:spPr>
          <a:xfrm>
            <a:off x="4153220" y="3417596"/>
            <a:ext cx="875980" cy="48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95EB6E9-7E55-6875-4699-F5E99F9A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(2/4)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25ECE-FC99-57A2-0BA2-046D63EC1957}"/>
              </a:ext>
            </a:extLst>
          </p:cNvPr>
          <p:cNvSpPr txBox="1"/>
          <p:nvPr/>
        </p:nvSpPr>
        <p:spPr>
          <a:xfrm>
            <a:off x="8936368" y="375594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EDC37-AD60-3A38-00AF-3814C1EE6C3F}"/>
              </a:ext>
            </a:extLst>
          </p:cNvPr>
          <p:cNvSpPr txBox="1"/>
          <p:nvPr/>
        </p:nvSpPr>
        <p:spPr>
          <a:xfrm>
            <a:off x="8775962" y="4915714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119773C-7994-7B8A-F646-684ECF8B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5300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E9311CF-8E1A-CA3B-EAD0-499AAB21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4853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85B26-9F86-E808-CD65-D6479889044C}"/>
              </a:ext>
            </a:extLst>
          </p:cNvPr>
          <p:cNvSpPr txBox="1"/>
          <p:nvPr/>
        </p:nvSpPr>
        <p:spPr>
          <a:xfrm>
            <a:off x="2209800" y="2490943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FA3D-B214-CDAC-E9EF-58FDB82BD07B}"/>
              </a:ext>
            </a:extLst>
          </p:cNvPr>
          <p:cNvSpPr txBox="1"/>
          <p:nvPr/>
        </p:nvSpPr>
        <p:spPr>
          <a:xfrm>
            <a:off x="5600700" y="3785486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6C7055-9DDE-AFA0-5984-92E7BB75838C}"/>
              </a:ext>
            </a:extLst>
          </p:cNvPr>
          <p:cNvCxnSpPr/>
          <p:nvPr/>
        </p:nvCxnSpPr>
        <p:spPr>
          <a:xfrm>
            <a:off x="4343400" y="3557743"/>
            <a:ext cx="1257300" cy="41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569CE3-CBA4-B5D2-8941-FE31A28B8058}"/>
              </a:ext>
            </a:extLst>
          </p:cNvPr>
          <p:cNvCxnSpPr/>
          <p:nvPr/>
        </p:nvCxnSpPr>
        <p:spPr>
          <a:xfrm flipV="1">
            <a:off x="4876800" y="3970152"/>
            <a:ext cx="723900" cy="88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311976-D702-4FD0-97D7-54D8842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61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(3/4)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93FD5-FF30-10B6-E5F5-E6D01D6292CE}"/>
              </a:ext>
            </a:extLst>
          </p:cNvPr>
          <p:cNvSpPr txBox="1"/>
          <p:nvPr/>
        </p:nvSpPr>
        <p:spPr>
          <a:xfrm>
            <a:off x="8936368" y="374697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41EF5-26C0-13AF-0DDF-CA3A93E37BBA}"/>
              </a:ext>
            </a:extLst>
          </p:cNvPr>
          <p:cNvSpPr txBox="1"/>
          <p:nvPr/>
        </p:nvSpPr>
        <p:spPr>
          <a:xfrm>
            <a:off x="8775962" y="4906750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2BEDE61-A2EC-8D0B-A710-1D1FE6C5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296336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908C7CE-E125-3833-5448-F0305CC3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15889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6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36BE7F52-A9A7-526F-8C31-29DC1A51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066BF-E472-E6BA-E41C-05D97E8D8C8D}"/>
              </a:ext>
            </a:extLst>
          </p:cNvPr>
          <p:cNvSpPr txBox="1"/>
          <p:nvPr/>
        </p:nvSpPr>
        <p:spPr>
          <a:xfrm>
            <a:off x="2133600" y="1612626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PIV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4800" b="1" dirty="0"/>
              <a:t> TSQL Operators</a:t>
            </a:r>
            <a:endParaRPr lang="en-US" sz="4800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F176BDE0-FF2D-5E8F-F5C1-D42E1840A2A9}"/>
              </a:ext>
            </a:extLst>
          </p:cNvPr>
          <p:cNvSpPr/>
          <p:nvPr/>
        </p:nvSpPr>
        <p:spPr>
          <a:xfrm rot="14468456">
            <a:off x="4292432" y="1752491"/>
            <a:ext cx="546507" cy="551266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1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2439B-B172-B31A-ECBE-4E3EF7C9C83D}"/>
              </a:ext>
            </a:extLst>
          </p:cNvPr>
          <p:cNvSpPr txBox="1"/>
          <p:nvPr/>
        </p:nvSpPr>
        <p:spPr>
          <a:xfrm>
            <a:off x="2209800" y="2496545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A2BE-20AF-583F-EBAD-543D9EE04889}"/>
              </a:ext>
            </a:extLst>
          </p:cNvPr>
          <p:cNvSpPr txBox="1"/>
          <p:nvPr/>
        </p:nvSpPr>
        <p:spPr>
          <a:xfrm>
            <a:off x="5636260" y="3838477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select the correct predicate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14240-FAFB-EC51-B636-584DD84A88C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2801348"/>
            <a:ext cx="759460" cy="11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FE085-79FE-ACC4-35FB-8DA82B19C89C}"/>
              </a:ext>
            </a:extLst>
          </p:cNvPr>
          <p:cNvCxnSpPr>
            <a:endCxn id="5" idx="1"/>
          </p:cNvCxnSpPr>
          <p:nvPr/>
        </p:nvCxnSpPr>
        <p:spPr>
          <a:xfrm flipV="1">
            <a:off x="4876800" y="4023143"/>
            <a:ext cx="759460" cy="95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A2FFDE6-29D4-DCDE-CD29-E9CFC172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1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Breakdown of PIVOT statement (4/4)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416382-CD74-6655-6663-740A873E2B99}"/>
              </a:ext>
            </a:extLst>
          </p:cNvPr>
          <p:cNvGrpSpPr/>
          <p:nvPr/>
        </p:nvGrpSpPr>
        <p:grpSpPr>
          <a:xfrm>
            <a:off x="4267200" y="3573221"/>
            <a:ext cx="6127376" cy="2459778"/>
            <a:chOff x="2743200" y="3520553"/>
            <a:chExt cx="6127376" cy="2459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7D9F7-C65E-B66E-C4AE-ED9A304AB341}"/>
                </a:ext>
              </a:extLst>
            </p:cNvPr>
            <p:cNvSpPr txBox="1"/>
            <p:nvPr/>
          </p:nvSpPr>
          <p:spPr>
            <a:xfrm>
              <a:off x="4572000" y="5334000"/>
              <a:ext cx="4298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cannot directly select values from this predicate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5C8062-8F1B-7271-17DD-194313DDC7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2743200" y="3520553"/>
              <a:ext cx="1828800" cy="2136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2B6614-0FD5-9D5E-9FCE-AA9A3C9278B1}"/>
              </a:ext>
            </a:extLst>
          </p:cNvPr>
          <p:cNvSpPr txBox="1"/>
          <p:nvPr/>
        </p:nvSpPr>
        <p:spPr>
          <a:xfrm>
            <a:off x="8936368" y="3752579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F4A4-AB72-E8A9-A88D-455716133C72}"/>
              </a:ext>
            </a:extLst>
          </p:cNvPr>
          <p:cNvSpPr txBox="1"/>
          <p:nvPr/>
        </p:nvSpPr>
        <p:spPr>
          <a:xfrm>
            <a:off x="8775962" y="4912352"/>
            <a:ext cx="77875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A693EF8-B2F8-E56F-DF61-D448617A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7" y="4301938"/>
            <a:ext cx="1635831" cy="5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E2B8489-E50A-CDD7-CFA6-6266D7E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38" y="1521491"/>
            <a:ext cx="1090151" cy="209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68A6585A-C6C5-AE45-D37D-E9EDF935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2-column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94750E42-D1A2-92EC-BA18-86DD7DFB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20340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>
            <a:extLst>
              <a:ext uri="{FF2B5EF4-FFF2-40B4-BE49-F238E27FC236}">
                <a16:creationId xmlns:a16="http://schemas.microsoft.com/office/drawing/2014/main" id="{257C07D1-CEEA-1830-3125-B69456FB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10" y="1162677"/>
            <a:ext cx="5785477" cy="507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F0CE1-2DD0-A77E-FEB9-37996A4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7" y="3302720"/>
            <a:ext cx="2317798" cy="198428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9A49815F-402D-0026-BF73-42B1122B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93" y="3505200"/>
            <a:ext cx="24193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0CDA54-249C-EA1C-2F41-BB438B396C28}"/>
              </a:ext>
            </a:extLst>
          </p:cNvPr>
          <p:cNvGrpSpPr/>
          <p:nvPr/>
        </p:nvGrpSpPr>
        <p:grpSpPr>
          <a:xfrm>
            <a:off x="1340553" y="3651512"/>
            <a:ext cx="2295525" cy="2476500"/>
            <a:chOff x="810258" y="3738345"/>
            <a:chExt cx="2295525" cy="2476500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08E31362-AEE4-52C7-9FFF-B2CEB716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58" y="3738345"/>
              <a:ext cx="2295525" cy="247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ircular Arrow 28">
              <a:extLst>
                <a:ext uri="{FF2B5EF4-FFF2-40B4-BE49-F238E27FC236}">
                  <a16:creationId xmlns:a16="http://schemas.microsoft.com/office/drawing/2014/main" id="{DB7552BE-D5AC-4310-AD27-C8023105435B}"/>
                </a:ext>
              </a:extLst>
            </p:cNvPr>
            <p:cNvSpPr/>
            <p:nvPr/>
          </p:nvSpPr>
          <p:spPr>
            <a:xfrm rot="14468456">
              <a:off x="2111111" y="4267216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ular Arrow 27">
              <a:extLst>
                <a:ext uri="{FF2B5EF4-FFF2-40B4-BE49-F238E27FC236}">
                  <a16:creationId xmlns:a16="http://schemas.microsoft.com/office/drawing/2014/main" id="{C07FAD0C-57FA-FEE2-BA0B-B73AF7500F61}"/>
                </a:ext>
              </a:extLst>
            </p:cNvPr>
            <p:cNvSpPr/>
            <p:nvPr/>
          </p:nvSpPr>
          <p:spPr>
            <a:xfrm rot="14468456">
              <a:off x="2111112" y="5476241"/>
              <a:ext cx="674168" cy="704330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87966"/>
                <a:gd name="adj5" fmla="val 1928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E5997DC-B733-98F8-2B7E-B02BBFCB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768" y="0"/>
            <a:ext cx="7348427" cy="1143000"/>
          </a:xfrm>
        </p:spPr>
        <p:txBody>
          <a:bodyPr>
            <a:normAutofit/>
          </a:bodyPr>
          <a:lstStyle/>
          <a:p>
            <a:r>
              <a:rPr lang="en-US" dirty="0"/>
              <a:t>How a 3-column PIVOT works…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3CB9E-5A32-8301-179B-35EC934052E1}"/>
              </a:ext>
            </a:extLst>
          </p:cNvPr>
          <p:cNvSpPr/>
          <p:nvPr/>
        </p:nvSpPr>
        <p:spPr>
          <a:xfrm>
            <a:off x="4629150" y="1126345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[Name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Miles,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([3], [5], [10])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7EB14945-60E6-574D-94FB-F047B98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42" y="4370204"/>
            <a:ext cx="22479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B6EC421-42BF-D3C9-6955-8BCFC84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590" y="5008378"/>
            <a:ext cx="24479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7841A775-4DE0-6CC5-AE1A-270BE6E4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86" y="1162677"/>
            <a:ext cx="18669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7F60EA-2A33-62D4-1ADB-E2BC1743AD25}"/>
              </a:ext>
            </a:extLst>
          </p:cNvPr>
          <p:cNvGrpSpPr/>
          <p:nvPr/>
        </p:nvGrpSpPr>
        <p:grpSpPr>
          <a:xfrm>
            <a:off x="9476313" y="5625288"/>
            <a:ext cx="1855966" cy="690451"/>
            <a:chOff x="9476313" y="5625288"/>
            <a:chExt cx="1855966" cy="69045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0097DC9-DCF9-4C85-02CB-0CF4537A2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371" y="5646554"/>
              <a:ext cx="1819275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D9E33-4C06-9BD4-936D-CB745A9A078F}"/>
                </a:ext>
              </a:extLst>
            </p:cNvPr>
            <p:cNvSpPr/>
            <p:nvPr/>
          </p:nvSpPr>
          <p:spPr>
            <a:xfrm>
              <a:off x="9476313" y="5625288"/>
              <a:ext cx="1855966" cy="690451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7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F90D03-18CA-E3BB-F4B3-DD120F2DD70D}"/>
              </a:ext>
            </a:extLst>
          </p:cNvPr>
          <p:cNvSpPr txBox="1"/>
          <p:nvPr/>
        </p:nvSpPr>
        <p:spPr>
          <a:xfrm>
            <a:off x="1047749" y="1104901"/>
            <a:ext cx="617752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PivotResults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[Name]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Mins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Mins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[Miles]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[3]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[10]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AAB85D-F2F2-4CA3-D16C-0C093D9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272" y="3429000"/>
            <a:ext cx="3349159" cy="113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5A7BD-155E-F624-20FB-05F1D22F3D75}"/>
              </a:ext>
            </a:extLst>
          </p:cNvPr>
          <p:cNvSpPr txBox="1"/>
          <p:nvPr/>
        </p:nvSpPr>
        <p:spPr>
          <a:xfrm>
            <a:off x="1048871" y="1111675"/>
            <a:ext cx="459889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[3]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[5]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PivotResults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[10]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4D46-AE5B-5331-04EB-724C8CAAD4ED}"/>
              </a:ext>
            </a:extLst>
          </p:cNvPr>
          <p:cNvGrpSpPr/>
          <p:nvPr/>
        </p:nvGrpSpPr>
        <p:grpSpPr>
          <a:xfrm>
            <a:off x="1047749" y="1118449"/>
            <a:ext cx="10055082" cy="3450317"/>
            <a:chOff x="1047749" y="1118449"/>
            <a:chExt cx="10055082" cy="3450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EB84DD-5873-7C82-2415-CCD710C51A0F}"/>
                </a:ext>
              </a:extLst>
            </p:cNvPr>
            <p:cNvSpPr txBox="1"/>
            <p:nvPr/>
          </p:nvSpPr>
          <p:spPr>
            <a:xfrm>
              <a:off x="1047749" y="1118449"/>
              <a:ext cx="9526682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[Name]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.[3]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[3-mile]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.[5]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[5-mile]</a:t>
              </a:r>
            </a:p>
            <a:p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CONVERT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varchar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.[10]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)+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 min'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[10-mile]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E0499-AC73-70E9-E656-752FC2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70" y="3429000"/>
              <a:ext cx="4405961" cy="113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0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2FFB69-21EA-D235-6605-E156286B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28700"/>
              </p:ext>
            </p:extLst>
          </p:nvPr>
        </p:nvGraphicFramePr>
        <p:xfrm>
          <a:off x="2971800" y="556265"/>
          <a:ext cx="6982984" cy="5745469"/>
        </p:xfrm>
        <a:graphic>
          <a:graphicData uri="http://schemas.openxmlformats.org/drawingml/2006/table">
            <a:tbl>
              <a:tblPr/>
              <a:tblGrid>
                <a:gridCol w="973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6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StoreID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[Quarter]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[Year]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sng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Sales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sng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DataEnteredBy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17500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20XX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60000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32000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Bob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Chris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15000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Kim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Lee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/>
                        </a:rPr>
                        <a:t>-3000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FF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Jerry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678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20XZ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50000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Bill</a:t>
                      </a:r>
                    </a:p>
                  </a:txBody>
                  <a:tcPr marL="5963" marR="5963" marT="59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45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3-column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2658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9A8E2-4290-9882-3B38-FF9B93A73771}"/>
              </a:ext>
            </a:extLst>
          </p:cNvPr>
          <p:cNvSpPr txBox="1"/>
          <p:nvPr/>
        </p:nvSpPr>
        <p:spPr>
          <a:xfrm>
            <a:off x="1653990" y="2596681"/>
            <a:ext cx="4973169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700" b="1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7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7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7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7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7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4AC6-5838-9AF0-6EF1-447B77E21FCA}"/>
              </a:ext>
            </a:extLst>
          </p:cNvPr>
          <p:cNvSpPr/>
          <p:nvPr/>
        </p:nvSpPr>
        <p:spPr>
          <a:xfrm>
            <a:off x="7325091" y="2602115"/>
            <a:ext cx="3466170" cy="400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.*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]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 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135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35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endParaRPr lang="en-US" sz="13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83D995-C750-C8F6-FAC5-32B9F69ECC5C}"/>
              </a:ext>
            </a:extLst>
          </p:cNvPr>
          <p:cNvCxnSpPr/>
          <p:nvPr/>
        </p:nvCxnSpPr>
        <p:spPr>
          <a:xfrm>
            <a:off x="5838744" y="1312209"/>
            <a:ext cx="376352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26B5B0-0B90-A727-7278-AE2DC20F2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54737"/>
              </p:ext>
            </p:extLst>
          </p:nvPr>
        </p:nvGraphicFramePr>
        <p:xfrm>
          <a:off x="1627088" y="666750"/>
          <a:ext cx="3684800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BE48D1-4F5E-3635-38CB-76B5E524E85C}"/>
              </a:ext>
            </a:extLst>
          </p:cNvPr>
          <p:cNvSpPr txBox="1"/>
          <p:nvPr/>
        </p:nvSpPr>
        <p:spPr>
          <a:xfrm>
            <a:off x="1596183" y="226993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 OUTER JOIN method…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CE45E-F547-4CA5-64C0-E421672B573A}"/>
              </a:ext>
            </a:extLst>
          </p:cNvPr>
          <p:cNvSpPr txBox="1"/>
          <p:nvPr/>
        </p:nvSpPr>
        <p:spPr>
          <a:xfrm>
            <a:off x="7059705" y="227311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PIVOT method…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BA27A-F5F2-EF50-07BC-16367C0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9" y="2556403"/>
            <a:ext cx="1182205" cy="962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97C-797B-B8FC-1D71-916EC79F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88" y="2590681"/>
            <a:ext cx="1096402" cy="949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3B3E7-2512-AC44-D0DD-33EE247D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159" y="608661"/>
            <a:ext cx="4545855" cy="1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6F1C1-8F4F-D38E-935F-65A7DED47E75}"/>
              </a:ext>
            </a:extLst>
          </p:cNvPr>
          <p:cNvSpPr txBox="1"/>
          <p:nvPr/>
        </p:nvSpPr>
        <p:spPr>
          <a:xfrm>
            <a:off x="1963831" y="12387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Don’t. Pivot for items that grow slowly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B9794-59D3-F65D-E3A7-299200E26969}"/>
              </a:ext>
            </a:extLst>
          </p:cNvPr>
          <p:cNvSpPr txBox="1"/>
          <p:nvPr/>
        </p:nvSpPr>
        <p:spPr>
          <a:xfrm>
            <a:off x="2422550" y="1880886"/>
            <a:ext cx="3582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StoreID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[3]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[5]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89CFCA-D5D4-6B72-CF3E-34238862B7F6}"/>
              </a:ext>
            </a:extLst>
          </p:cNvPr>
          <p:cNvSpPr txBox="1">
            <a:spLocks/>
          </p:cNvSpPr>
          <p:nvPr/>
        </p:nvSpPr>
        <p:spPr>
          <a:xfrm>
            <a:off x="1809750" y="133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(1/4)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7A802-0171-61DF-5B02-DD6F6E74F537}"/>
              </a:ext>
            </a:extLst>
          </p:cNvPr>
          <p:cNvSpPr/>
          <p:nvPr/>
        </p:nvSpPr>
        <p:spPr>
          <a:xfrm>
            <a:off x="6610350" y="571450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B46D7-AC6E-61B5-BF35-47701BCD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2" y="2124776"/>
            <a:ext cx="5324834" cy="117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090E4-35E1-8E3B-CA73-0298EDB3867E}"/>
              </a:ext>
            </a:extLst>
          </p:cNvPr>
          <p:cNvSpPr txBox="1"/>
          <p:nvPr/>
        </p:nvSpPr>
        <p:spPr>
          <a:xfrm>
            <a:off x="2467374" y="4144465"/>
            <a:ext cx="358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[1-Jan]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[2-Jan]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[3-Jan]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[4-Jan]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[5-Jan]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9BBA3-6435-B222-F853-E1CD9C8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82" y="4116030"/>
            <a:ext cx="5082769" cy="1177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0EF63-B919-DB20-E8EC-6EA21CCD4A3F}"/>
              </a:ext>
            </a:extLst>
          </p:cNvPr>
          <p:cNvSpPr txBox="1"/>
          <p:nvPr/>
        </p:nvSpPr>
        <p:spPr>
          <a:xfrm>
            <a:off x="10793605" y="4181439"/>
            <a:ext cx="555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endParaRPr lang="en-US" sz="800" dirty="0"/>
          </a:p>
          <a:p>
            <a:r>
              <a:rPr lang="en-US" dirty="0"/>
              <a:t>…</a:t>
            </a:r>
          </a:p>
          <a:p>
            <a:endParaRPr lang="en-US" sz="400" dirty="0"/>
          </a:p>
          <a:p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A8800-D639-C49C-068B-F8438DBBD2D8}"/>
              </a:ext>
            </a:extLst>
          </p:cNvPr>
          <p:cNvSpPr txBox="1"/>
          <p:nvPr/>
        </p:nvSpPr>
        <p:spPr>
          <a:xfrm>
            <a:off x="430306" y="2312894"/>
            <a:ext cx="20370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This:</a:t>
            </a:r>
          </a:p>
          <a:p>
            <a:endParaRPr lang="en-US" sz="3600" b="1" dirty="0"/>
          </a:p>
          <a:p>
            <a:endParaRPr lang="en-US" sz="3200" b="1" dirty="0"/>
          </a:p>
          <a:p>
            <a:endParaRPr lang="en-US" sz="3600" b="1" dirty="0"/>
          </a:p>
          <a:p>
            <a:r>
              <a:rPr lang="en-US" sz="3600" b="1" dirty="0"/>
              <a:t>Not This:</a:t>
            </a:r>
          </a:p>
        </p:txBody>
      </p:sp>
    </p:spTree>
    <p:extLst>
      <p:ext uri="{BB962C8B-B14F-4D97-AF65-F5344CB8AC3E}">
        <p14:creationId xmlns:p14="http://schemas.microsoft.com/office/powerpoint/2010/main" val="100595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49A96-F3D0-EB75-FE37-3310D77D45B1}"/>
              </a:ext>
            </a:extLst>
          </p:cNvPr>
          <p:cNvSpPr txBox="1"/>
          <p:nvPr/>
        </p:nvSpPr>
        <p:spPr>
          <a:xfrm>
            <a:off x="1963831" y="1251222"/>
            <a:ext cx="765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2: Explicitly request the ones of interest; Provision for future extras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7CA8-870A-12CF-E9D7-657FF4CCEE59}"/>
              </a:ext>
            </a:extLst>
          </p:cNvPr>
          <p:cNvSpPr txBox="1"/>
          <p:nvPr/>
        </p:nvSpPr>
        <p:spPr>
          <a:xfrm>
            <a:off x="2113269" y="1878616"/>
            <a:ext cx="24721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Sales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[20XX]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[20XY]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[20XZ]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[20YX]</a:t>
            </a: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E1B6AE-DF82-090A-FB2F-68D0D88125B0}"/>
              </a:ext>
            </a:extLst>
          </p:cNvPr>
          <p:cNvSpPr txBox="1">
            <a:spLocks/>
          </p:cNvSpPr>
          <p:nvPr/>
        </p:nvSpPr>
        <p:spPr>
          <a:xfrm>
            <a:off x="1809750" y="121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manage my VTCs? (2/4)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E84D-140E-F619-EDF0-60FC4B735818}"/>
              </a:ext>
            </a:extLst>
          </p:cNvPr>
          <p:cNvSpPr/>
          <p:nvPr/>
        </p:nvSpPr>
        <p:spPr>
          <a:xfrm>
            <a:off x="6610350" y="5581154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0E46-EEC6-6563-80A6-C4A22872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74" y="2034740"/>
            <a:ext cx="5306167" cy="23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5AFCB8-9BAF-776E-89F9-11E8D1FBBDA8}"/>
              </a:ext>
            </a:extLst>
          </p:cNvPr>
          <p:cNvSpPr txBox="1"/>
          <p:nvPr/>
        </p:nvSpPr>
        <p:spPr>
          <a:xfrm>
            <a:off x="556203" y="2577328"/>
            <a:ext cx="5436703" cy="393447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 LOCAL FAST_FORWARD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FOR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[Year]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...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ORDER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BY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50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integer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OPEN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endParaRPr lang="en-US" sz="9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WHILE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@@FETCH_STATUS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0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BEGIN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IF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@_rowcount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&gt;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1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','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'['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']'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FETCH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NEXT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INTO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@_$variable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END</a:t>
            </a:r>
          </a:p>
          <a:p>
            <a:pPr>
              <a:lnSpc>
                <a:spcPct val="115000"/>
              </a:lnSpc>
            </a:pPr>
            <a:endParaRPr lang="en-US" sz="9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CLOSE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;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DEALLOCATE</a:t>
            </a:r>
            <a:r>
              <a:rPr lang="en-US" sz="12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Cursor_VTCNames</a:t>
            </a:r>
            <a:endParaRPr lang="en-US" sz="12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158654"/>
            <a:ext cx="7929282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(3/4)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61420" y="1250572"/>
            <a:ext cx="3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3: Use dynamic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AD49E-68F2-284C-7263-F57F66B72322}"/>
              </a:ext>
            </a:extLst>
          </p:cNvPr>
          <p:cNvSpPr txBox="1"/>
          <p:nvPr/>
        </p:nvSpPr>
        <p:spPr>
          <a:xfrm>
            <a:off x="3449561" y="1617993"/>
            <a:ext cx="57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C4EBB-D138-951B-DC82-948C60187D4F}"/>
              </a:ext>
            </a:extLst>
          </p:cNvPr>
          <p:cNvSpPr txBox="1"/>
          <p:nvPr/>
        </p:nvSpPr>
        <p:spPr>
          <a:xfrm>
            <a:off x="6199094" y="2577328"/>
            <a:ext cx="5304473" cy="1600438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STUFF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 ['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[Year]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FOR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</a:t>
            </a:r>
            <a:endParaRPr lang="en-US" sz="14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).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'(./text())[1]'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C8DEF-495C-5D9D-E991-4A4DE626D6A6}"/>
              </a:ext>
            </a:extLst>
          </p:cNvPr>
          <p:cNvSpPr txBox="1"/>
          <p:nvPr/>
        </p:nvSpPr>
        <p:spPr>
          <a:xfrm>
            <a:off x="6199093" y="4929062"/>
            <a:ext cx="5436703" cy="1384995"/>
          </a:xfrm>
          <a:prstGeom prst="rect">
            <a:avLst/>
          </a:prstGeom>
          <a:solidFill>
            <a:srgbClr val="FFFFC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CONCAT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STRING_AGG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'],['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']'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DISTINCT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[Year]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[Year]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3EF2A-9A5B-FD43-54AF-E4B24B5C2681}"/>
              </a:ext>
            </a:extLst>
          </p:cNvPr>
          <p:cNvSpPr txBox="1"/>
          <p:nvPr/>
        </p:nvSpPr>
        <p:spPr>
          <a:xfrm>
            <a:off x="55620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3a: Cursor-based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8FA0D-3415-A8B7-2B79-5F5A93533F35}"/>
              </a:ext>
            </a:extLst>
          </p:cNvPr>
          <p:cNvSpPr txBox="1"/>
          <p:nvPr/>
        </p:nvSpPr>
        <p:spPr>
          <a:xfrm>
            <a:off x="6199093" y="222831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3b: XML-based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91A9A-F6F0-587C-FD23-A6C991847D70}"/>
              </a:ext>
            </a:extLst>
          </p:cNvPr>
          <p:cNvSpPr txBox="1"/>
          <p:nvPr/>
        </p:nvSpPr>
        <p:spPr>
          <a:xfrm>
            <a:off x="6199093" y="4559730"/>
            <a:ext cx="467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3c: STRING_AGG function (SQL 2017+)</a:t>
            </a:r>
          </a:p>
        </p:txBody>
      </p:sp>
    </p:spTree>
    <p:extLst>
      <p:ext uri="{BB962C8B-B14F-4D97-AF65-F5344CB8AC3E}">
        <p14:creationId xmlns:p14="http://schemas.microsoft.com/office/powerpoint/2010/main" val="155152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L - Welcome to SQL Skull">
            <a:extLst>
              <a:ext uri="{FF2B5EF4-FFF2-40B4-BE49-F238E27FC236}">
                <a16:creationId xmlns:a16="http://schemas.microsoft.com/office/drawing/2014/main" id="{ACB3F4C5-2FF8-AC47-CDE6-8780C104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85850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CD18A-F52E-52C3-BE52-70D11D61EAA5}"/>
              </a:ext>
            </a:extLst>
          </p:cNvPr>
          <p:cNvSpPr txBox="1"/>
          <p:nvPr/>
        </p:nvSpPr>
        <p:spPr>
          <a:xfrm>
            <a:off x="2590800" y="1085850"/>
            <a:ext cx="453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Server “MAZSQLWPS001”</a:t>
            </a:r>
          </a:p>
          <a:p>
            <a:r>
              <a:rPr lang="en-US" sz="2400" dirty="0"/>
              <a:t>Primary Contact: Jeff</a:t>
            </a:r>
          </a:p>
          <a:p>
            <a:r>
              <a:rPr lang="en-US" sz="2400" dirty="0"/>
              <a:t>Secondary Contact: Ann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4811"/>
              </p:ext>
            </p:extLst>
          </p:nvPr>
        </p:nvGraphicFramePr>
        <p:xfrm>
          <a:off x="1339847" y="27785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48347"/>
              </p:ext>
            </p:extLst>
          </p:nvPr>
        </p:nvGraphicFramePr>
        <p:xfrm>
          <a:off x="6336670" y="2773115"/>
          <a:ext cx="4678660" cy="506730"/>
        </p:xfrm>
        <a:graphic>
          <a:graphicData uri="http://schemas.openxmlformats.org/drawingml/2006/table">
            <a:tbl>
              <a:tblPr/>
              <a:tblGrid>
                <a:gridCol w="14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5D563A-3773-202F-E484-0FE2BBA3E7D9}"/>
              </a:ext>
            </a:extLst>
          </p:cNvPr>
          <p:cNvSpPr txBox="1"/>
          <p:nvPr/>
        </p:nvSpPr>
        <p:spPr>
          <a:xfrm>
            <a:off x="1333500" y="3862000"/>
            <a:ext cx="4400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line</a:t>
            </a:r>
          </a:p>
          <a:p>
            <a:endParaRPr lang="en-US" dirty="0"/>
          </a:p>
          <a:p>
            <a:r>
              <a:rPr lang="en-US" dirty="0"/>
              <a:t>Horizontal data: New contacts added as rows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data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DBFC9-7BA5-A0D9-FBCF-85A7A671FC0D}"/>
              </a:ext>
            </a:extLst>
          </p:cNvPr>
          <p:cNvSpPr txBox="1"/>
          <p:nvPr/>
        </p:nvSpPr>
        <p:spPr>
          <a:xfrm>
            <a:off x="6251611" y="3862000"/>
            <a:ext cx="486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piece of truth per x/y position</a:t>
            </a:r>
          </a:p>
          <a:p>
            <a:endParaRPr lang="en-US" dirty="0"/>
          </a:p>
          <a:p>
            <a:r>
              <a:rPr lang="en-US" dirty="0"/>
              <a:t>Vertical data: New contacts added as columns</a:t>
            </a:r>
          </a:p>
          <a:p>
            <a:endParaRPr lang="en-US" dirty="0"/>
          </a:p>
          <a:p>
            <a:r>
              <a:rPr lang="en-US" dirty="0"/>
              <a:t>Better-suited for </a:t>
            </a:r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050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E6A32-E163-92D1-7543-A7153D5689B9}"/>
              </a:ext>
            </a:extLst>
          </p:cNvPr>
          <p:cNvSpPr txBox="1"/>
          <p:nvPr/>
        </p:nvSpPr>
        <p:spPr>
          <a:xfrm>
            <a:off x="1810870" y="2010219"/>
            <a:ext cx="7676990" cy="401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1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accent6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-- Load your @_VTCNames variable using an option from previous slide</a:t>
            </a: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DECLARE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varchar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MAX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);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SELECT PivotResults.*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FROM ( ...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RawData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PIVOT (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SUM(Sales)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FOR [Year]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 IN ('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@_VTCNames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')'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 ) AS </a:t>
            </a:r>
            <a:r>
              <a:rPr lang="en-US" sz="1400" dirty="0" err="1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PivotResults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+</a:t>
            </a:r>
            <a:r>
              <a: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 ORDER BY 1 ASC; '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endParaRPr lang="en-US" sz="105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@_SQLStmt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EFE54-BC09-DEA3-7DF8-3F682D667EFD}"/>
              </a:ext>
            </a:extLst>
          </p:cNvPr>
          <p:cNvSpPr txBox="1"/>
          <p:nvPr/>
        </p:nvSpPr>
        <p:spPr>
          <a:xfrm>
            <a:off x="8186058" y="3289316"/>
            <a:ext cx="3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Ensures the first column is sorted, regardless of </a:t>
            </a:r>
            <a:r>
              <a:rPr lang="en-US" dirty="0" err="1"/>
              <a:t>datatype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1E8CCB-BAD4-42D9-FC09-9E16F51B411E}"/>
              </a:ext>
            </a:extLst>
          </p:cNvPr>
          <p:cNvCxnSpPr>
            <a:cxnSpLocks/>
          </p:cNvCxnSpPr>
          <p:nvPr/>
        </p:nvCxnSpPr>
        <p:spPr>
          <a:xfrm flipV="1">
            <a:off x="8350624" y="4017467"/>
            <a:ext cx="605117" cy="9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10F5A-9DBE-4FFC-F973-20234A1A3CD2}"/>
              </a:ext>
            </a:extLst>
          </p:cNvPr>
          <p:cNvCxnSpPr>
            <a:cxnSpLocks/>
          </p:cNvCxnSpPr>
          <p:nvPr/>
        </p:nvCxnSpPr>
        <p:spPr>
          <a:xfrm flipV="1">
            <a:off x="6763871" y="4953380"/>
            <a:ext cx="1586753" cy="5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62C011D-8384-8269-A619-A964E21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53" y="15897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do I manage my VTCs? (4/4)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2935-4BBC-F80C-2C09-3114CD03C92B}"/>
              </a:ext>
            </a:extLst>
          </p:cNvPr>
          <p:cNvSpPr txBox="1"/>
          <p:nvPr/>
        </p:nvSpPr>
        <p:spPr>
          <a:xfrm>
            <a:off x="1972235" y="124674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(cont.): Use dynamic 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27E8D-E2D9-4D32-A44A-509B2469DCD2}"/>
              </a:ext>
            </a:extLst>
          </p:cNvPr>
          <p:cNvSpPr/>
          <p:nvPr/>
        </p:nvSpPr>
        <p:spPr>
          <a:xfrm>
            <a:off x="8061040" y="5741313"/>
            <a:ext cx="3499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þ"/>
            </a:pPr>
            <a:r>
              <a:rPr lang="en-US" dirty="0"/>
              <a:t>Supported by ad-hoc queries</a:t>
            </a:r>
          </a:p>
          <a:p>
            <a:pPr marL="285750" indent="-285750">
              <a:buFont typeface="Wingdings"/>
              <a:buChar char="þ"/>
            </a:pPr>
            <a:r>
              <a:rPr lang="en-US" dirty="0">
                <a:latin typeface="+mj-lt"/>
              </a:rPr>
              <a:t>Supported by stored procedures</a:t>
            </a:r>
          </a:p>
          <a:p>
            <a:pPr marL="285750" indent="-285750">
              <a:buFont typeface="Wingdings"/>
              <a:buChar char="ý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Not supported by views</a:t>
            </a:r>
          </a:p>
        </p:txBody>
      </p:sp>
    </p:spTree>
    <p:extLst>
      <p:ext uri="{BB962C8B-B14F-4D97-AF65-F5344CB8AC3E}">
        <p14:creationId xmlns:p14="http://schemas.microsoft.com/office/powerpoint/2010/main" val="104548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5C011A3-92A3-209D-729A-51EA9A6C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 dynamic 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4E3913E-4ACE-CCBE-13E5-8D5C56071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2255922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B3D0E653-99DE-6E0A-219F-751EC55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n-column PIVOT</a:t>
            </a:r>
          </a:p>
        </p:txBody>
      </p:sp>
    </p:spTree>
    <p:extLst>
      <p:ext uri="{BB962C8B-B14F-4D97-AF65-F5344CB8AC3E}">
        <p14:creationId xmlns:p14="http://schemas.microsoft.com/office/powerpoint/2010/main" val="1951104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PIVOT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SUM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FOR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[Col2] 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PivotResults</a:t>
              </a:r>
              <a:endParaRPr lang="en-US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003EFB-5BC2-8420-4F79-1BEA7A2E189E}"/>
              </a:ext>
            </a:extLst>
          </p:cNvPr>
          <p:cNvGrpSpPr/>
          <p:nvPr/>
        </p:nvGrpSpPr>
        <p:grpSpPr>
          <a:xfrm>
            <a:off x="2129118" y="1143000"/>
            <a:ext cx="7646894" cy="1190391"/>
            <a:chOff x="2129118" y="1143000"/>
            <a:chExt cx="7646894" cy="1190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731BB79-31CC-2D2F-84E2-9A1E0DB7EAF2}"/>
                </a:ext>
              </a:extLst>
            </p:cNvPr>
            <p:cNvSpPr/>
            <p:nvPr/>
          </p:nvSpPr>
          <p:spPr>
            <a:xfrm>
              <a:off x="5526741" y="1748118"/>
              <a:ext cx="4249271" cy="58527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64F7D3-710B-6E3D-322A-13A66FE379A9}"/>
                </a:ext>
              </a:extLst>
            </p:cNvPr>
            <p:cNvSpPr/>
            <p:nvPr/>
          </p:nvSpPr>
          <p:spPr>
            <a:xfrm>
              <a:off x="2129118" y="1143000"/>
              <a:ext cx="2889588" cy="4840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61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522CBA-5882-75C9-77D2-D1D08F5FDA89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</a:t>
            </a:r>
            <a:r>
              <a:rPr lang="en-US" i="1" dirty="0"/>
              <a:t>n</a:t>
            </a:r>
            <a:r>
              <a:rPr lang="en-US" dirty="0"/>
              <a:t>-column PIVOT works…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1EDF-5FE9-4D83-3CF7-6C9D9DFF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1180672"/>
            <a:ext cx="2808904" cy="3391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E0195F2-A2E8-F15E-DC94-838571964018}"/>
              </a:ext>
            </a:extLst>
          </p:cNvPr>
          <p:cNvGrpSpPr/>
          <p:nvPr/>
        </p:nvGrpSpPr>
        <p:grpSpPr>
          <a:xfrm>
            <a:off x="5334000" y="1170398"/>
            <a:ext cx="4648200" cy="2862322"/>
            <a:chOff x="3810000" y="1246598"/>
            <a:chExt cx="4648200" cy="28623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0F427-50C9-512E-39F5-90A90E452467}"/>
                </a:ext>
              </a:extLst>
            </p:cNvPr>
            <p:cNvSpPr/>
            <p:nvPr/>
          </p:nvSpPr>
          <p:spPr>
            <a:xfrm>
              <a:off x="3810000" y="1246598"/>
              <a:ext cx="46482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PivotResults.*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Col1, Col2, Col3, Col4 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FROM </a:t>
              </a:r>
              <a:r>
                <a:rPr lang="en-US" b="1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...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RawData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PIVOT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(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FF66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(Col3) 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[Col2] 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  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(   </a:t>
              </a:r>
              <a:r>
                <a:rPr lang="en-US" sz="105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  ,    )</a:t>
              </a:r>
            </a:p>
            <a:p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) </a:t>
              </a:r>
              <a:r>
                <a:rPr lang="en-US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en-US" dirty="0"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 err="1">
                  <a:latin typeface="Cascadia Mono" panose="020B0609020000020004" pitchFamily="49" charset="0"/>
                  <a:cs typeface="Cascadia Mono" panose="020B0609020000020004" pitchFamily="49" charset="0"/>
                </a:rPr>
                <a:t>PivotResults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3312C-CEF6-5E6E-77CF-CB36B41F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153" y="3529853"/>
              <a:ext cx="352425" cy="190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C54FC-ED96-E74C-CF53-D13C1797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7317" y="3525697"/>
              <a:ext cx="367683" cy="194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4FBE5-DE58-E4AD-CCB9-ED391ECD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164" y="3525697"/>
              <a:ext cx="367684" cy="1946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B9F2D-76DB-8902-FD15-4D08C3FDFAE4}"/>
              </a:ext>
            </a:extLst>
          </p:cNvPr>
          <p:cNvGrpSpPr/>
          <p:nvPr/>
        </p:nvGrpSpPr>
        <p:grpSpPr>
          <a:xfrm>
            <a:off x="2895600" y="1066054"/>
            <a:ext cx="4267200" cy="3734545"/>
            <a:chOff x="1371600" y="1142254"/>
            <a:chExt cx="4267200" cy="37345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04664D-982E-EFC2-4807-2076F1A156F6}"/>
                </a:ext>
              </a:extLst>
            </p:cNvPr>
            <p:cNvSpPr/>
            <p:nvPr/>
          </p:nvSpPr>
          <p:spPr>
            <a:xfrm>
              <a:off x="1371600" y="1142254"/>
              <a:ext cx="1447800" cy="3734545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2A299-7894-1B79-43A2-F5221206649D}"/>
                </a:ext>
              </a:extLst>
            </p:cNvPr>
            <p:cNvSpPr/>
            <p:nvPr/>
          </p:nvSpPr>
          <p:spPr>
            <a:xfrm>
              <a:off x="4572000" y="2895600"/>
              <a:ext cx="1066800" cy="643544"/>
            </a:xfrm>
            <a:prstGeom prst="rect">
              <a:avLst/>
            </a:prstGeom>
            <a:noFill/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799E4A-31E5-B517-33EC-148A66CC4BBA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2819400" y="2438400"/>
              <a:ext cx="1752600" cy="778972"/>
            </a:xfrm>
            <a:prstGeom prst="line">
              <a:avLst/>
            </a:prstGeom>
            <a:ln w="635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428FD-6EED-1005-822F-920A524C2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830" y="1180672"/>
            <a:ext cx="2809875" cy="339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C0D50-269A-B859-CB5B-937010FE5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095" y="1180672"/>
            <a:ext cx="2943225" cy="3400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8DC39-74DD-37E1-3246-AB09B6B54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958" y="1180244"/>
            <a:ext cx="2981325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8A2B90-C6B0-C41D-D76E-9E2422771362}"/>
              </a:ext>
            </a:extLst>
          </p:cNvPr>
          <p:cNvSpPr txBox="1"/>
          <p:nvPr/>
        </p:nvSpPr>
        <p:spPr>
          <a:xfrm>
            <a:off x="2187779" y="981417"/>
            <a:ext cx="31843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Non-pivots 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            Pivoted columns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03812-1E3D-C54B-937E-C9202CCBF4E8}"/>
              </a:ext>
            </a:extLst>
          </p:cNvPr>
          <p:cNvGrpSpPr/>
          <p:nvPr/>
        </p:nvGrpSpPr>
        <p:grpSpPr>
          <a:xfrm>
            <a:off x="4061075" y="1710062"/>
            <a:ext cx="689549" cy="3204088"/>
            <a:chOff x="2537075" y="1786262"/>
            <a:chExt cx="689549" cy="3204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CDC73-C2E9-C7FE-6CF8-CE24E9C74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1786262"/>
              <a:ext cx="687833" cy="6786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C850AE-7CCF-5825-E449-D9E06FCB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1" y="2795047"/>
              <a:ext cx="687833" cy="6786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58815D-59A4-66A3-D186-27AE3A50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8790" y="3544148"/>
              <a:ext cx="687833" cy="6786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1EC2E7-E490-DE5F-8815-44A356D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37075" y="4311749"/>
              <a:ext cx="687833" cy="678601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E566A-B4B6-5409-71D7-B8C66A129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6925" y="4032720"/>
            <a:ext cx="36195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886541-E68E-8E3F-9F66-0D0B150FE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731" y="4032720"/>
            <a:ext cx="3590925" cy="2552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97EB6-7C16-33E9-220A-ACAC68873EF2}"/>
              </a:ext>
            </a:extLst>
          </p:cNvPr>
          <p:cNvGrpSpPr/>
          <p:nvPr/>
        </p:nvGrpSpPr>
        <p:grpSpPr>
          <a:xfrm>
            <a:off x="1981200" y="2019730"/>
            <a:ext cx="1906573" cy="4429469"/>
            <a:chOff x="457200" y="2095930"/>
            <a:chExt cx="1906573" cy="442946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A9BAE-97E5-31FA-665E-7FD6811273D9}"/>
                </a:ext>
              </a:extLst>
            </p:cNvPr>
            <p:cNvCxnSpPr/>
            <p:nvPr/>
          </p:nvCxnSpPr>
          <p:spPr>
            <a:xfrm flipH="1" flipV="1">
              <a:off x="479072" y="2125563"/>
              <a:ext cx="15160" cy="299803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C75B3-4655-A99B-BAC7-C8783F37A745}"/>
                </a:ext>
              </a:extLst>
            </p:cNvPr>
            <p:cNvSpPr txBox="1"/>
            <p:nvPr/>
          </p:nvSpPr>
          <p:spPr>
            <a:xfrm>
              <a:off x="511528" y="5325070"/>
              <a:ext cx="1852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Horizontal separation of “DISTINCT” combos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92B239-7E0E-4A89-FA71-AE22B7B8F3FE}"/>
                </a:ext>
              </a:extLst>
            </p:cNvPr>
            <p:cNvCxnSpPr/>
            <p:nvPr/>
          </p:nvCxnSpPr>
          <p:spPr>
            <a:xfrm flipH="1">
              <a:off x="457200" y="307414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455E63-EA7F-0931-7AA5-E162A93B0349}"/>
                </a:ext>
              </a:extLst>
            </p:cNvPr>
            <p:cNvCxnSpPr/>
            <p:nvPr/>
          </p:nvCxnSpPr>
          <p:spPr>
            <a:xfrm flipH="1">
              <a:off x="457200" y="3823248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89E34AB-9291-89E9-48E9-B8ACAD4026F1}"/>
                </a:ext>
              </a:extLst>
            </p:cNvPr>
            <p:cNvCxnSpPr/>
            <p:nvPr/>
          </p:nvCxnSpPr>
          <p:spPr>
            <a:xfrm flipH="1">
              <a:off x="472360" y="4597097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022CA9-34FF-8769-C1B6-8E81F4855682}"/>
                </a:ext>
              </a:extLst>
            </p:cNvPr>
            <p:cNvCxnSpPr/>
            <p:nvPr/>
          </p:nvCxnSpPr>
          <p:spPr>
            <a:xfrm flipH="1" flipV="1">
              <a:off x="472360" y="5063394"/>
              <a:ext cx="197333" cy="26167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A6A56D-61DC-52B2-D3B1-010B2AF02D0A}"/>
                </a:ext>
              </a:extLst>
            </p:cNvPr>
            <p:cNvCxnSpPr/>
            <p:nvPr/>
          </p:nvCxnSpPr>
          <p:spPr>
            <a:xfrm flipH="1">
              <a:off x="461115" y="2095930"/>
              <a:ext cx="20575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985D1-8AC7-B2CD-3F09-34268984F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561" y="4035854"/>
            <a:ext cx="3599213" cy="2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73FF-2EE8-BEF8-6F8D-98C2299B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8E8368A0-8F62-41A2-E466-29790D22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232079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FA170-AD5E-1D0B-2CB3-10FB41AC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993" y="5033195"/>
            <a:ext cx="1333500" cy="1257300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23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, </a:t>
            </a:r>
            <a:r>
              <a:rPr lang="en-US" sz="1200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 BY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A56A81-BE44-D1DA-149D-E1B2B05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1680455"/>
            <a:ext cx="13430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D070B-5C09-1D0A-7819-29DEF7D7F0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705" y="1444532"/>
            <a:ext cx="2000250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75AD-BF0B-368C-C46F-59B0CC368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644" y="432581"/>
            <a:ext cx="2733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22374F-A1D3-3B5E-A12A-ADFF9EEF3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345" y="5702048"/>
            <a:ext cx="1838325" cy="60007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491110" y="1993553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2850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50720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75" y="352850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green check arrow">
            <a:extLst>
              <a:ext uri="{FF2B5EF4-FFF2-40B4-BE49-F238E27FC236}">
                <a16:creationId xmlns:a16="http://schemas.microsoft.com/office/drawing/2014/main" id="{8FD45BFB-063B-E8B6-ED27-BCB6D029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38" y="1147613"/>
            <a:ext cx="1256708" cy="12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A13B4-7939-461A-1D15-0C969BAD2B82}"/>
              </a:ext>
            </a:extLst>
          </p:cNvPr>
          <p:cNvGrpSpPr/>
          <p:nvPr/>
        </p:nvGrpSpPr>
        <p:grpSpPr>
          <a:xfrm>
            <a:off x="1479680" y="1656308"/>
            <a:ext cx="5437569" cy="4382985"/>
            <a:chOff x="1479680" y="1656308"/>
            <a:chExt cx="5437569" cy="4382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17082F-B751-EE71-0D1A-B8E9F7D6600E}"/>
                </a:ext>
              </a:extLst>
            </p:cNvPr>
            <p:cNvSpPr/>
            <p:nvPr/>
          </p:nvSpPr>
          <p:spPr>
            <a:xfrm>
              <a:off x="2731345" y="5702048"/>
              <a:ext cx="18383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F84870-995B-05FC-33BE-8A6C30B2434B}"/>
                </a:ext>
              </a:extLst>
            </p:cNvPr>
            <p:cNvSpPr/>
            <p:nvPr/>
          </p:nvSpPr>
          <p:spPr>
            <a:xfrm>
              <a:off x="5040824" y="1656308"/>
              <a:ext cx="1876425" cy="33724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D34E3-D180-D2F3-F573-6E139C86A5A7}"/>
                </a:ext>
              </a:extLst>
            </p:cNvPr>
            <p:cNvSpPr txBox="1"/>
            <p:nvPr/>
          </p:nvSpPr>
          <p:spPr>
            <a:xfrm>
              <a:off x="1479680" y="3886557"/>
              <a:ext cx="27821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INNER JOIN </a:t>
              </a:r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dbo.Table_1</a:t>
              </a:r>
            </a:p>
            <a:p>
              <a:r>
                <a:rPr lang="en-US" sz="1200" dirty="0"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</a:t>
              </a:r>
              <a:r>
                <a:rPr lang="en-US" sz="12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ON </a:t>
              </a:r>
              <a:r>
                <a:rPr lang="en-US" sz="1200" dirty="0"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?????</a:t>
              </a:r>
              <a:endPara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B9AF29-479F-E787-5C46-6D18D046A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5775" y="4301877"/>
              <a:ext cx="709026" cy="140017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8999D3-6590-2107-C50B-B6FE9C76CDAB}"/>
                </a:ext>
              </a:extLst>
            </p:cNvPr>
            <p:cNvCxnSpPr/>
            <p:nvPr/>
          </p:nvCxnSpPr>
          <p:spPr>
            <a:xfrm flipH="1">
              <a:off x="3733800" y="1993553"/>
              <a:ext cx="1307024" cy="204056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6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1C62E-2F9A-FE00-777B-7C4ED1D1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15" y="5741321"/>
            <a:ext cx="3648075" cy="61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m1.x, m2.x, m3.x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ID, Col1 </a:t>
            </a:r>
          </a:p>
          <a:p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sz="1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m2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CROSS JOIN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(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WHERE </a:t>
            </a:r>
            <a:r>
              <a:rPr lang="en-US" sz="12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ID =   ) m3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368852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36672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368852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iconsdb.com/icons/preview/royal-blue/circle-m.png">
            <a:extLst>
              <a:ext uri="{FF2B5EF4-FFF2-40B4-BE49-F238E27FC236}">
                <a16:creationId xmlns:a16="http://schemas.microsoft.com/office/drawing/2014/main" id="{64B0F0AF-4CF5-F579-FC05-1DE0AFB2B4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70" y="4432586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://www.iconsdb.com/icons/preview/green/triangle-m.png">
            <a:extLst>
              <a:ext uri="{FF2B5EF4-FFF2-40B4-BE49-F238E27FC236}">
                <a16:creationId xmlns:a16="http://schemas.microsoft.com/office/drawing/2014/main" id="{F693C70A-2D95-9FB6-C8A4-6B2C3F01914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02" y="496262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www.iconsdb.com/icons/preview/red/square-rounded-m.png">
            <a:extLst>
              <a:ext uri="{FF2B5EF4-FFF2-40B4-BE49-F238E27FC236}">
                <a16:creationId xmlns:a16="http://schemas.microsoft.com/office/drawing/2014/main" id="{3B925D50-0DA2-1E5F-2D44-23188AA3946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45" y="5532569"/>
            <a:ext cx="147576" cy="1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38 melhores imagens sobre emoji draw no Pinterest | Bocas, Ícones e ...">
            <a:extLst>
              <a:ext uri="{FF2B5EF4-FFF2-40B4-BE49-F238E27FC236}">
                <a16:creationId xmlns:a16="http://schemas.microsoft.com/office/drawing/2014/main" id="{9FB8BA40-E9E7-532E-C6C7-B94A83F6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1" y="1546896"/>
            <a:ext cx="569174" cy="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9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E062783-4034-A709-172D-79874031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06" y="5037954"/>
            <a:ext cx="2028825" cy="12477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F8822C-75EE-063C-45F0-91138E57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24" y="1669413"/>
            <a:ext cx="1876425" cy="2562225"/>
          </a:xfrm>
          <a:prstGeom prst="rect">
            <a:avLst/>
          </a:prstGeom>
        </p:spPr>
      </p:pic>
      <p:sp>
        <p:nvSpPr>
          <p:cNvPr id="4" name="Title 17">
            <a:extLst>
              <a:ext uri="{FF2B5EF4-FFF2-40B4-BE49-F238E27FC236}">
                <a16:creationId xmlns:a16="http://schemas.microsoft.com/office/drawing/2014/main" id="{6DECC3F6-9E4A-2BF9-47EE-E8D0332A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“ugly” of PIVOT… lookups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84A42-3447-177D-E356-3574BAA558FE}"/>
              </a:ext>
            </a:extLst>
          </p:cNvPr>
          <p:cNvSpPr txBox="1"/>
          <p:nvPr/>
        </p:nvSpPr>
        <p:spPr>
          <a:xfrm>
            <a:off x="2895600" y="14097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4B960-EADF-FF03-3B19-0023CFBBB2C0}"/>
              </a:ext>
            </a:extLst>
          </p:cNvPr>
          <p:cNvSpPr txBox="1"/>
          <p:nvPr/>
        </p:nvSpPr>
        <p:spPr>
          <a:xfrm>
            <a:off x="1502540" y="1993553"/>
            <a:ext cx="3823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PivotResults.*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CONCAT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':'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Caption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Caption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([  </a:t>
            </a:r>
            <a:r>
              <a:rPr lang="en-US" sz="7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],[  </a:t>
            </a:r>
            <a:r>
              <a:rPr lang="en-US" sz="3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</a:p>
          <a:p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PivotResults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12F54-0829-37DD-E9D3-D740B996C082}"/>
              </a:ext>
            </a:extLst>
          </p:cNvPr>
          <p:cNvSpPr txBox="1"/>
          <p:nvPr/>
        </p:nvSpPr>
        <p:spPr>
          <a:xfrm>
            <a:off x="8077200" y="14097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643EA-9FAC-EC97-6416-42988A298CB7}"/>
              </a:ext>
            </a:extLst>
          </p:cNvPr>
          <p:cNvSpPr txBox="1"/>
          <p:nvPr/>
        </p:nvSpPr>
        <p:spPr>
          <a:xfrm>
            <a:off x="7467600" y="1993553"/>
            <a:ext cx="301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orig</a:t>
            </a:r>
            <a:endParaRPr lang="en-US" sz="12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INNER JOIN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MAX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orig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 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maxes</a:t>
            </a:r>
            <a:r>
              <a:rPr lang="en-US" sz="1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endParaRPr lang="en-US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Picture 14" descr="http://www.iconsdb.com/icons/preview/royal-blue/circle-m.png">
            <a:extLst>
              <a:ext uri="{FF2B5EF4-FFF2-40B4-BE49-F238E27FC236}">
                <a16:creationId xmlns:a16="http://schemas.microsoft.com/office/drawing/2014/main" id="{DC23A78D-B631-BBD8-4EDF-3D25FEC002B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39" y="5265869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://www.iconsdb.com/icons/preview/green/triangle-m.png">
            <a:extLst>
              <a:ext uri="{FF2B5EF4-FFF2-40B4-BE49-F238E27FC236}">
                <a16:creationId xmlns:a16="http://schemas.microsoft.com/office/drawing/2014/main" id="{B6749E44-C1AD-D9A0-D8D9-36260919E3B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72" y="5244561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://www.iconsdb.com/icons/preview/red/square-rounded-m.png">
            <a:extLst>
              <a:ext uri="{FF2B5EF4-FFF2-40B4-BE49-F238E27FC236}">
                <a16:creationId xmlns:a16="http://schemas.microsoft.com/office/drawing/2014/main" id="{817DCF7C-AD32-7AB1-04D8-11C3CBD0657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05" y="5265869"/>
            <a:ext cx="147576" cy="1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BD6F8-C9CC-16F8-334D-C1BD8846CB14}"/>
              </a:ext>
            </a:extLst>
          </p:cNvPr>
          <p:cNvSpPr/>
          <p:nvPr/>
        </p:nvSpPr>
        <p:spPr>
          <a:xfrm>
            <a:off x="4171950" y="1428750"/>
            <a:ext cx="3280410" cy="845820"/>
          </a:xfrm>
          <a:custGeom>
            <a:avLst/>
            <a:gdLst>
              <a:gd name="connsiteX0" fmla="*/ 3280410 w 3280410"/>
              <a:gd name="connsiteY0" fmla="*/ 845820 h 845820"/>
              <a:gd name="connsiteX1" fmla="*/ 3154680 w 3280410"/>
              <a:gd name="connsiteY1" fmla="*/ 537210 h 845820"/>
              <a:gd name="connsiteX2" fmla="*/ 2811780 w 3280410"/>
              <a:gd name="connsiteY2" fmla="*/ 205740 h 845820"/>
              <a:gd name="connsiteX3" fmla="*/ 2708910 w 3280410"/>
              <a:gd name="connsiteY3" fmla="*/ 171450 h 845820"/>
              <a:gd name="connsiteX4" fmla="*/ 2503170 w 3280410"/>
              <a:gd name="connsiteY4" fmla="*/ 137160 h 845820"/>
              <a:gd name="connsiteX5" fmla="*/ 2331720 w 3280410"/>
              <a:gd name="connsiteY5" fmla="*/ 102870 h 845820"/>
              <a:gd name="connsiteX6" fmla="*/ 2171700 w 3280410"/>
              <a:gd name="connsiteY6" fmla="*/ 80010 h 845820"/>
              <a:gd name="connsiteX7" fmla="*/ 1623060 w 3280410"/>
              <a:gd name="connsiteY7" fmla="*/ 0 h 845820"/>
              <a:gd name="connsiteX8" fmla="*/ 1028700 w 3280410"/>
              <a:gd name="connsiteY8" fmla="*/ 11430 h 845820"/>
              <a:gd name="connsiteX9" fmla="*/ 925830 w 3280410"/>
              <a:gd name="connsiteY9" fmla="*/ 45720 h 845820"/>
              <a:gd name="connsiteX10" fmla="*/ 777240 w 3280410"/>
              <a:gd name="connsiteY10" fmla="*/ 125730 h 845820"/>
              <a:gd name="connsiteX11" fmla="*/ 697230 w 3280410"/>
              <a:gd name="connsiteY11" fmla="*/ 148590 h 845820"/>
              <a:gd name="connsiteX12" fmla="*/ 628650 w 3280410"/>
              <a:gd name="connsiteY12" fmla="*/ 182880 h 845820"/>
              <a:gd name="connsiteX13" fmla="*/ 445770 w 3280410"/>
              <a:gd name="connsiteY13" fmla="*/ 262890 h 845820"/>
              <a:gd name="connsiteX14" fmla="*/ 354330 w 3280410"/>
              <a:gd name="connsiteY14" fmla="*/ 320040 h 845820"/>
              <a:gd name="connsiteX15" fmla="*/ 240030 w 3280410"/>
              <a:gd name="connsiteY15" fmla="*/ 411480 h 845820"/>
              <a:gd name="connsiteX16" fmla="*/ 91440 w 3280410"/>
              <a:gd name="connsiteY16" fmla="*/ 525780 h 845820"/>
              <a:gd name="connsiteX17" fmla="*/ 0 w 3280410"/>
              <a:gd name="connsiteY17" fmla="*/ 72009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0410" h="845820">
                <a:moveTo>
                  <a:pt x="3280410" y="845820"/>
                </a:moveTo>
                <a:cubicBezTo>
                  <a:pt x="3238500" y="742950"/>
                  <a:pt x="3220299" y="626836"/>
                  <a:pt x="3154680" y="537210"/>
                </a:cubicBezTo>
                <a:cubicBezTo>
                  <a:pt x="3060768" y="408940"/>
                  <a:pt x="2934678" y="306579"/>
                  <a:pt x="2811780" y="205740"/>
                </a:cubicBezTo>
                <a:cubicBezTo>
                  <a:pt x="2783837" y="182813"/>
                  <a:pt x="2743586" y="181649"/>
                  <a:pt x="2708910" y="171450"/>
                </a:cubicBezTo>
                <a:cubicBezTo>
                  <a:pt x="2569189" y="130356"/>
                  <a:pt x="2662302" y="162621"/>
                  <a:pt x="2503170" y="137160"/>
                </a:cubicBezTo>
                <a:cubicBezTo>
                  <a:pt x="2445620" y="127952"/>
                  <a:pt x="2389154" y="112772"/>
                  <a:pt x="2331720" y="102870"/>
                </a:cubicBezTo>
                <a:cubicBezTo>
                  <a:pt x="2278622" y="93715"/>
                  <a:pt x="2224912" y="88476"/>
                  <a:pt x="2171700" y="80010"/>
                </a:cubicBezTo>
                <a:cubicBezTo>
                  <a:pt x="1695848" y="4306"/>
                  <a:pt x="1982608" y="39950"/>
                  <a:pt x="1623060" y="0"/>
                </a:cubicBezTo>
                <a:cubicBezTo>
                  <a:pt x="1424940" y="3810"/>
                  <a:pt x="1226432" y="-1536"/>
                  <a:pt x="1028700" y="11430"/>
                </a:cubicBezTo>
                <a:cubicBezTo>
                  <a:pt x="992633" y="13795"/>
                  <a:pt x="959390" y="32296"/>
                  <a:pt x="925830" y="45720"/>
                </a:cubicBezTo>
                <a:cubicBezTo>
                  <a:pt x="740785" y="119738"/>
                  <a:pt x="986395" y="36092"/>
                  <a:pt x="777240" y="125730"/>
                </a:cubicBezTo>
                <a:cubicBezTo>
                  <a:pt x="751745" y="136656"/>
                  <a:pt x="723118" y="138633"/>
                  <a:pt x="697230" y="148590"/>
                </a:cubicBezTo>
                <a:cubicBezTo>
                  <a:pt x="673375" y="157765"/>
                  <a:pt x="651917" y="172304"/>
                  <a:pt x="628650" y="182880"/>
                </a:cubicBezTo>
                <a:cubicBezTo>
                  <a:pt x="568075" y="210414"/>
                  <a:pt x="502195" y="227625"/>
                  <a:pt x="445770" y="262890"/>
                </a:cubicBezTo>
                <a:cubicBezTo>
                  <a:pt x="415290" y="281940"/>
                  <a:pt x="383469" y="298995"/>
                  <a:pt x="354330" y="320040"/>
                </a:cubicBezTo>
                <a:cubicBezTo>
                  <a:pt x="314775" y="348607"/>
                  <a:pt x="280627" y="384415"/>
                  <a:pt x="240030" y="411480"/>
                </a:cubicBezTo>
                <a:cubicBezTo>
                  <a:pt x="213165" y="429390"/>
                  <a:pt x="117173" y="483671"/>
                  <a:pt x="91440" y="525780"/>
                </a:cubicBezTo>
                <a:cubicBezTo>
                  <a:pt x="28815" y="628258"/>
                  <a:pt x="25688" y="643027"/>
                  <a:pt x="0" y="72009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D54230-9B50-48A3-01BE-DF5B1CFC3A7A}"/>
              </a:ext>
            </a:extLst>
          </p:cNvPr>
          <p:cNvCxnSpPr>
            <a:cxnSpLocks/>
            <a:endCxn id="22" idx="17"/>
          </p:cNvCxnSpPr>
          <p:nvPr/>
        </p:nvCxnSpPr>
        <p:spPr>
          <a:xfrm>
            <a:off x="4171950" y="1779032"/>
            <a:ext cx="0" cy="3698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F635B8-8A45-1661-4CFD-377BC9327716}"/>
              </a:ext>
            </a:extLst>
          </p:cNvPr>
          <p:cNvCxnSpPr>
            <a:cxnSpLocks/>
            <a:endCxn id="22" idx="17"/>
          </p:cNvCxnSpPr>
          <p:nvPr/>
        </p:nvCxnSpPr>
        <p:spPr>
          <a:xfrm flipH="1">
            <a:off x="4171950" y="1993553"/>
            <a:ext cx="342900" cy="155287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F8315EF-47F3-4244-FFB2-FE37A6939EC8}"/>
              </a:ext>
            </a:extLst>
          </p:cNvPr>
          <p:cNvSpPr/>
          <p:nvPr/>
        </p:nvSpPr>
        <p:spPr>
          <a:xfrm>
            <a:off x="1650116" y="2400300"/>
            <a:ext cx="3356417" cy="20458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1637F7-84EE-0179-4DFB-EF2B90EA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969" y="5710197"/>
            <a:ext cx="1847850" cy="609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84146A-5F74-17BC-A91C-FB4042B6493F}"/>
              </a:ext>
            </a:extLst>
          </p:cNvPr>
          <p:cNvSpPr/>
          <p:nvPr/>
        </p:nvSpPr>
        <p:spPr>
          <a:xfrm>
            <a:off x="7486651" y="1993553"/>
            <a:ext cx="3356417" cy="2238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8 Reasons You Should Take Emoji Seriously | Emoji, Smiley emoji, Emoji ...">
            <a:extLst>
              <a:ext uri="{FF2B5EF4-FFF2-40B4-BE49-F238E27FC236}">
                <a16:creationId xmlns:a16="http://schemas.microsoft.com/office/drawing/2014/main" id="{55B8D80C-9BAE-EC49-6952-B665F3E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" y="1524760"/>
            <a:ext cx="71597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6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E15AD1-99B2-97D9-F987-64D4805E3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722"/>
              </p:ext>
            </p:extLst>
          </p:nvPr>
        </p:nvGraphicFramePr>
        <p:xfrm>
          <a:off x="1339847" y="1178332"/>
          <a:ext cx="4533899" cy="760095"/>
        </p:xfrm>
        <a:graphic>
          <a:graphicData uri="http://schemas.openxmlformats.org/drawingml/2006/table">
            <a:tbl>
              <a:tblPr/>
              <a:tblGrid>
                <a:gridCol w="156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</a:rPr>
                        <a:t>PropertyValue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Primary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Jeff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dirty="0"/>
                        <a:t>MAZSQLWPS001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Secondary Contact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F30F14-593D-1B11-C4B3-AE0316D7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2081"/>
              </p:ext>
            </p:extLst>
          </p:nvPr>
        </p:nvGraphicFramePr>
        <p:xfrm>
          <a:off x="6481430" y="1172915"/>
          <a:ext cx="4533899" cy="506730"/>
        </p:xfrm>
        <a:graphic>
          <a:graphicData uri="http://schemas.openxmlformats.org/drawingml/2006/table">
            <a:tbl>
              <a:tblPr/>
              <a:tblGrid>
                <a:gridCol w="1385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ServerName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Primary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Secondary Contact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5FCFF8-6076-19B3-5906-05BEA9D58C95}"/>
              </a:ext>
            </a:extLst>
          </p:cNvPr>
          <p:cNvSpPr txBox="1"/>
          <p:nvPr/>
        </p:nvSpPr>
        <p:spPr>
          <a:xfrm>
            <a:off x="1339847" y="2263348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There will be times where your data must be converted: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feed you import does not fit into your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you export does not fit into the target model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Data summarization, reporting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F92357-8F95-886A-C487-A839007C8597}"/>
              </a:ext>
            </a:extLst>
          </p:cNvPr>
          <p:cNvCxnSpPr/>
          <p:nvPr/>
        </p:nvCxnSpPr>
        <p:spPr>
          <a:xfrm>
            <a:off x="5930896" y="1634579"/>
            <a:ext cx="495300" cy="0"/>
          </a:xfrm>
          <a:prstGeom prst="straightConnector1">
            <a:avLst/>
          </a:prstGeom>
          <a:noFill/>
          <a:ln w="444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593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PIVOT lookups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your own time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1348208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2809-93AC-DDAE-B2D0-13DFAF8181ED}"/>
              </a:ext>
            </a:extLst>
          </p:cNvPr>
          <p:cNvSpPr txBox="1"/>
          <p:nvPr/>
        </p:nvSpPr>
        <p:spPr>
          <a:xfrm>
            <a:off x="1322295" y="1595494"/>
            <a:ext cx="64366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SUM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(Col1)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([Circle], [Triangle], [Square])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E6D7-A485-5909-B3BA-E83648B34216}"/>
              </a:ext>
            </a:extLst>
          </p:cNvPr>
          <p:cNvGrpSpPr/>
          <p:nvPr/>
        </p:nvGrpSpPr>
        <p:grpSpPr>
          <a:xfrm>
            <a:off x="2232212" y="3261000"/>
            <a:ext cx="8202706" cy="3031599"/>
            <a:chOff x="2232212" y="3654059"/>
            <a:chExt cx="8202706" cy="30315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2B5087-F01C-2D4C-D313-4ECD6C2F2800}"/>
                </a:ext>
              </a:extLst>
            </p:cNvPr>
            <p:cNvSpPr txBox="1"/>
            <p:nvPr/>
          </p:nvSpPr>
          <p:spPr>
            <a:xfrm>
              <a:off x="2628152" y="3699476"/>
              <a:ext cx="780676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</a:t>
              </a: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 err="1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IsNull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 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12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))</a:t>
              </a:r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SUM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CASE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&gt;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1000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THEN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Col1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ELSE</a:t>
              </a:r>
              <a:r>
                <a:rPr lang="en-US" sz="20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0 </a:t>
              </a:r>
              <a:r>
                <a:rPr lang="en-US" sz="20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END</a:t>
              </a:r>
              <a:r>
                <a:rPr lang="en-US" sz="20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20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A00F4-238B-2146-38CD-6D21986B57F0}"/>
                </a:ext>
              </a:extLst>
            </p:cNvPr>
            <p:cNvSpPr txBox="1"/>
            <p:nvPr/>
          </p:nvSpPr>
          <p:spPr>
            <a:xfrm>
              <a:off x="2232212" y="3654059"/>
              <a:ext cx="791878" cy="303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6"/>
                  </a:solidFill>
                  <a:latin typeface="Wingdings" panose="05000000000000000000" pitchFamily="2" charset="2"/>
                </a:rPr>
                <a:t>ü</a:t>
              </a:r>
              <a:endParaRPr lang="en-US" sz="1600" b="1" dirty="0">
                <a:solidFill>
                  <a:schemeClr val="accent6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4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2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</a:p>
            <a:p>
              <a:endParaRPr lang="en-US" sz="500" dirty="0">
                <a:solidFill>
                  <a:srgbClr val="FF0000"/>
                </a:solidFill>
                <a:latin typeface="Wingdings" panose="05000000000000000000" pitchFamily="2" charset="2"/>
              </a:endParaRPr>
            </a:p>
            <a:p>
              <a:r>
                <a:rPr lang="en-US" sz="3600" dirty="0">
                  <a:solidFill>
                    <a:srgbClr val="FF0000"/>
                  </a:solidFill>
                  <a:latin typeface="Wingdings" panose="05000000000000000000" pitchFamily="2" charset="2"/>
                </a:rPr>
                <a:t>û</a:t>
              </a:r>
              <a:endParaRPr lang="en-US" sz="3600" dirty="0">
                <a:solidFill>
                  <a:srgbClr val="FF0000"/>
                </a:solidFill>
                <a:latin typeface="MS Shell Dlg 2" panose="020B0604030504040204" pitchFamily="34" charset="0"/>
              </a:endParaRPr>
            </a:p>
          </p:txBody>
        </p:sp>
      </p:grpSp>
      <p:sp>
        <p:nvSpPr>
          <p:cNvPr id="3" name="Title 17">
            <a:extLst>
              <a:ext uri="{FF2B5EF4-FFF2-40B4-BE49-F238E27FC236}">
                <a16:creationId xmlns:a16="http://schemas.microsoft.com/office/drawing/2014/main" id="{606C500B-DAAF-245A-9589-9D0C7FE3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more limitation of the PIVOT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238D3-D687-FCC8-76F7-5B83034575E6}"/>
              </a:ext>
            </a:extLst>
          </p:cNvPr>
          <p:cNvSpPr/>
          <p:nvPr/>
        </p:nvSpPr>
        <p:spPr>
          <a:xfrm>
            <a:off x="1577340" y="1931670"/>
            <a:ext cx="1577340" cy="33147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9127079-AF4B-F423-E94C-E9CEA5C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2734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about the PIVOT operator?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D05FD-CB2C-DF13-8949-07F77FBEC7CF}"/>
              </a:ext>
            </a:extLst>
          </p:cNvPr>
          <p:cNvSpPr txBox="1"/>
          <p:nvPr/>
        </p:nvSpPr>
        <p:spPr>
          <a:xfrm>
            <a:off x="2781299" y="5753380"/>
            <a:ext cx="66294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Coming up next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UNPIV  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operator…</a:t>
            </a:r>
          </a:p>
        </p:txBody>
      </p:sp>
      <p:pic>
        <p:nvPicPr>
          <p:cNvPr id="1026" name="Picture 2" descr="pivot – TechCrunch">
            <a:extLst>
              <a:ext uri="{FF2B5EF4-FFF2-40B4-BE49-F238E27FC236}">
                <a16:creationId xmlns:a16="http://schemas.microsoft.com/office/drawing/2014/main" id="{7A7D3656-8050-A11A-A805-4C71F58E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75" y="1416483"/>
            <a:ext cx="5350249" cy="40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6">
            <a:extLst>
              <a:ext uri="{FF2B5EF4-FFF2-40B4-BE49-F238E27FC236}">
                <a16:creationId xmlns:a16="http://schemas.microsoft.com/office/drawing/2014/main" id="{48479B87-55F6-7FB6-1430-206EE63CD5BB}"/>
              </a:ext>
            </a:extLst>
          </p:cNvPr>
          <p:cNvSpPr/>
          <p:nvPr/>
        </p:nvSpPr>
        <p:spPr>
          <a:xfrm rot="14468456" flipV="1">
            <a:off x="7153265" y="5835093"/>
            <a:ext cx="369570" cy="377255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588939"/>
              <a:gd name="adj5" fmla="val 19282"/>
            </a:avLst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4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ECF1F-6E38-E245-0DBF-118D1337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3347"/>
              </p:ext>
            </p:extLst>
          </p:nvPr>
        </p:nvGraphicFramePr>
        <p:xfrm>
          <a:off x="6515355" y="1264759"/>
          <a:ext cx="4080329" cy="668655"/>
        </p:xfrm>
        <a:graphic>
          <a:graphicData uri="http://schemas.openxmlformats.org/drawingml/2006/table">
            <a:tbl>
              <a:tblPr/>
              <a:tblGrid>
                <a:gridCol w="141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PropertyValue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Primary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Jeff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Secondary Contact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A2B3593-FA3C-8516-022C-8CCF0FD1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Horizontal Data to Vertical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B52F67-61F4-B100-D660-C04AB3217E2C}"/>
              </a:ext>
            </a:extLst>
          </p:cNvPr>
          <p:cNvCxnSpPr/>
          <p:nvPr/>
        </p:nvCxnSpPr>
        <p:spPr>
          <a:xfrm flipH="1">
            <a:off x="5794434" y="1579604"/>
            <a:ext cx="480236" cy="0"/>
          </a:xfrm>
          <a:prstGeom prst="straightConnector1">
            <a:avLst/>
          </a:prstGeom>
          <a:ln w="444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E7E676-F820-05D3-B780-1ED89DF70242}"/>
              </a:ext>
            </a:extLst>
          </p:cNvPr>
          <p:cNvGrpSpPr/>
          <p:nvPr/>
        </p:nvGrpSpPr>
        <p:grpSpPr>
          <a:xfrm>
            <a:off x="1905000" y="1579604"/>
            <a:ext cx="8545409" cy="3843009"/>
            <a:chOff x="381000" y="1541504"/>
            <a:chExt cx="8545409" cy="3843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EA165-BDC3-808A-F116-FFAEA2B17D54}"/>
                </a:ext>
              </a:extLst>
            </p:cNvPr>
            <p:cNvSpPr txBox="1"/>
            <p:nvPr/>
          </p:nvSpPr>
          <p:spPr>
            <a:xfrm>
              <a:off x="381000" y="2602469"/>
              <a:ext cx="5638800" cy="278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UNION ALL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</a:t>
              </a: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endParaRPr lang="en-US" sz="17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7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  ,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7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7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7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[Table2]</a:t>
              </a:r>
              <a:endParaRPr lang="en-US" sz="17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B740BF-60B2-033A-5840-B29B658C9830}"/>
                </a:ext>
              </a:extLst>
            </p:cNvPr>
            <p:cNvGrpSpPr/>
            <p:nvPr/>
          </p:nvGrpSpPr>
          <p:grpSpPr>
            <a:xfrm>
              <a:off x="4787877" y="1541504"/>
              <a:ext cx="4138532" cy="3511033"/>
              <a:chOff x="4819075" y="1518166"/>
              <a:chExt cx="4138532" cy="3511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B01DAC-F83D-C321-C2B7-2A8C8CBFAD2F}"/>
                  </a:ext>
                </a:extLst>
              </p:cNvPr>
              <p:cNvSpPr txBox="1"/>
              <p:nvPr/>
            </p:nvSpPr>
            <p:spPr>
              <a:xfrm>
                <a:off x="7086600" y="3589090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scadia Mono" panose="020B0609020000020004" pitchFamily="49" charset="0"/>
                    <a:cs typeface="Cascadia Mono" panose="020B0609020000020004" pitchFamily="49" charset="0"/>
                  </a:rPr>
                  <a:t>+</a:t>
                </a:r>
                <a:endParaRPr lang="en-US" dirty="0">
                  <a:latin typeface="Cascadia Mono" panose="020B0609020000020004" pitchFamily="49" charset="0"/>
                  <a:cs typeface="Cascadia Mono" panose="020B0609020000020004" pitchFamily="49" charset="0"/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B1E3D12-CDA4-629F-6FCD-A522CDE0B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2847974"/>
                <a:ext cx="30765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E926A7-80D1-6FFE-76FF-C41D2807D1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932" y="4295774"/>
                <a:ext cx="3114675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BCF2CB-940D-0BE1-5FA8-4068780F46E3}"/>
                  </a:ext>
                </a:extLst>
              </p:cNvPr>
              <p:cNvCxnSpPr/>
              <p:nvPr/>
            </p:nvCxnSpPr>
            <p:spPr>
              <a:xfrm flipV="1">
                <a:off x="7445100" y="2139434"/>
                <a:ext cx="1425298" cy="128956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C346B51-642C-85A5-931F-6EA47867A9B7}"/>
                  </a:ext>
                </a:extLst>
              </p:cNvPr>
              <p:cNvCxnSpPr/>
              <p:nvPr/>
            </p:nvCxnSpPr>
            <p:spPr>
              <a:xfrm flipH="1">
                <a:off x="8534400" y="1528326"/>
                <a:ext cx="335998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67BB7F-2312-335E-7716-CA7A94B772E8}"/>
                  </a:ext>
                </a:extLst>
              </p:cNvPr>
              <p:cNvCxnSpPr/>
              <p:nvPr/>
            </p:nvCxnSpPr>
            <p:spPr>
              <a:xfrm flipV="1">
                <a:off x="8870398" y="1518166"/>
                <a:ext cx="0" cy="621268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299C5C-1504-A771-9D9E-C190E5427AE7}"/>
                  </a:ext>
                </a:extLst>
              </p:cNvPr>
              <p:cNvCxnSpPr/>
              <p:nvPr/>
            </p:nvCxnSpPr>
            <p:spPr>
              <a:xfrm>
                <a:off x="4819075" y="1805462"/>
                <a:ext cx="165123" cy="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F063E-0F3E-6115-7189-D9E817A551FD}"/>
                  </a:ext>
                </a:extLst>
              </p:cNvPr>
              <p:cNvCxnSpPr/>
              <p:nvPr/>
            </p:nvCxnSpPr>
            <p:spPr>
              <a:xfrm flipV="1">
                <a:off x="4819075" y="1805462"/>
                <a:ext cx="0" cy="3048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3FA7A2-6D1D-9BEB-BEE5-0BE41C902D1D}"/>
                  </a:ext>
                </a:extLst>
              </p:cNvPr>
              <p:cNvCxnSpPr/>
              <p:nvPr/>
            </p:nvCxnSpPr>
            <p:spPr>
              <a:xfrm flipH="1" flipV="1">
                <a:off x="4819075" y="2110262"/>
                <a:ext cx="1023858" cy="2552226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14:cNvPr>
              <p14:cNvContentPartPr/>
              <p14:nvPr/>
            </p14:nvContentPartPr>
            <p14:xfrm>
              <a:off x="8555520" y="571602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7D55B7-68AB-88B5-2C4C-1DE086091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6160" y="57066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878A52-7E3B-8664-2020-1EB5EB3E924D}"/>
              </a:ext>
            </a:extLst>
          </p:cNvPr>
          <p:cNvSpPr txBox="1"/>
          <p:nvPr/>
        </p:nvSpPr>
        <p:spPr>
          <a:xfrm>
            <a:off x="1905000" y="537888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FD763-F737-E6E9-0735-23CD61ADA9B9}"/>
              </a:ext>
            </a:extLst>
          </p:cNvPr>
          <p:cNvSpPr txBox="1"/>
          <p:nvPr/>
        </p:nvSpPr>
        <p:spPr>
          <a:xfrm>
            <a:off x="1904999" y="5748218"/>
            <a:ext cx="20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UNION ALL...</a:t>
            </a:r>
            <a:endParaRPr lang="en-US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55153C-7888-79A3-A478-128000F62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96487"/>
              </p:ext>
            </p:extLst>
          </p:nvPr>
        </p:nvGraphicFramePr>
        <p:xfrm>
          <a:off x="1487192" y="1332562"/>
          <a:ext cx="4080329" cy="445770"/>
        </p:xfrm>
        <a:graphic>
          <a:graphicData uri="http://schemas.openxmlformats.org/drawingml/2006/table">
            <a:tbl>
              <a:tblPr/>
              <a:tblGrid>
                <a:gridCol w="1219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ServerName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Primary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Secondary Contact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MAZSQLWPS01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Jeff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7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2CACC7-96EA-8E61-C063-CC0BBFCD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560826"/>
            <a:ext cx="851535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“Imagine” how this would apply to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49653A-5597-3E16-C641-FB0C64B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96" y="2444194"/>
            <a:ext cx="826503" cy="233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C1C5F-CFE8-6BF6-898A-6D67C641C4B1}"/>
              </a:ext>
            </a:extLst>
          </p:cNvPr>
          <p:cNvSpPr txBox="1"/>
          <p:nvPr/>
        </p:nvSpPr>
        <p:spPr>
          <a:xfrm>
            <a:off x="7359147" y="496474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Vertical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0CD8A-CC12-2AC9-C5AB-18EC69031FD2}"/>
              </a:ext>
            </a:extLst>
          </p:cNvPr>
          <p:cNvSpPr txBox="1"/>
          <p:nvPr/>
        </p:nvSpPr>
        <p:spPr>
          <a:xfrm>
            <a:off x="3631758" y="49408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Horizontal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78E-625D-0810-BF8A-06E0F75C85B7}"/>
              </a:ext>
            </a:extLst>
          </p:cNvPr>
          <p:cNvSpPr txBox="1"/>
          <p:nvPr/>
        </p:nvSpPr>
        <p:spPr>
          <a:xfrm>
            <a:off x="6937876" y="18986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More rows, less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10BD8-CD10-FDBA-CE83-EB01414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16" y="2025250"/>
            <a:ext cx="3000375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FF69B-E949-B24C-83E0-62A473B4C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225" y="3277155"/>
            <a:ext cx="1552575" cy="1114425"/>
          </a:xfrm>
          <a:prstGeom prst="rect">
            <a:avLst/>
          </a:prstGeom>
        </p:spPr>
      </p:pic>
      <p:sp>
        <p:nvSpPr>
          <p:cNvPr id="11" name="Circular Arrow 11">
            <a:extLst>
              <a:ext uri="{FF2B5EF4-FFF2-40B4-BE49-F238E27FC236}">
                <a16:creationId xmlns:a16="http://schemas.microsoft.com/office/drawing/2014/main" id="{A1DB1405-8618-CA7F-5633-CA26B660CE48}"/>
              </a:ext>
            </a:extLst>
          </p:cNvPr>
          <p:cNvSpPr/>
          <p:nvPr/>
        </p:nvSpPr>
        <p:spPr>
          <a:xfrm rot="6094343" flipV="1">
            <a:off x="2754214" y="2708402"/>
            <a:ext cx="1683257" cy="1720974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8">
            <a:extLst>
              <a:ext uri="{FF2B5EF4-FFF2-40B4-BE49-F238E27FC236}">
                <a16:creationId xmlns:a16="http://schemas.microsoft.com/office/drawing/2014/main" id="{870E20FF-E571-056C-8255-0C6C66FE77A5}"/>
              </a:ext>
            </a:extLst>
          </p:cNvPr>
          <p:cNvSpPr/>
          <p:nvPr/>
        </p:nvSpPr>
        <p:spPr>
          <a:xfrm rot="18036419" flipV="1">
            <a:off x="7782792" y="1593663"/>
            <a:ext cx="1683257" cy="1716708"/>
          </a:xfrm>
          <a:prstGeom prst="circularArrow">
            <a:avLst>
              <a:gd name="adj1" fmla="val 12500"/>
              <a:gd name="adj2" fmla="val 1142309"/>
              <a:gd name="adj3" fmla="val 20457681"/>
              <a:gd name="adj4" fmla="val 3546719"/>
              <a:gd name="adj5" fmla="val 21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6D9619-56A4-E4DA-99F0-981F48BEB5BA}"/>
              </a:ext>
            </a:extLst>
          </p:cNvPr>
          <p:cNvGrpSpPr/>
          <p:nvPr/>
        </p:nvGrpSpPr>
        <p:grpSpPr>
          <a:xfrm>
            <a:off x="8401050" y="3895340"/>
            <a:ext cx="1486365" cy="1748550"/>
            <a:chOff x="513663" y="2412194"/>
            <a:chExt cx="1486365" cy="1748550"/>
          </a:xfrm>
        </p:grpSpPr>
        <p:sp>
          <p:nvSpPr>
            <p:cNvPr id="6" name="Circular Arrow 9">
              <a:extLst>
                <a:ext uri="{FF2B5EF4-FFF2-40B4-BE49-F238E27FC236}">
                  <a16:creationId xmlns:a16="http://schemas.microsoft.com/office/drawing/2014/main" id="{7132AD30-D180-D9F5-DAAD-BE3F06FA0A98}"/>
                </a:ext>
              </a:extLst>
            </p:cNvPr>
            <p:cNvSpPr/>
            <p:nvPr/>
          </p:nvSpPr>
          <p:spPr>
            <a:xfrm rot="18036419" flipV="1">
              <a:off x="493601" y="2654317"/>
              <a:ext cx="1526489" cy="1486365"/>
            </a:xfrm>
            <a:prstGeom prst="circularArrow">
              <a:avLst>
                <a:gd name="adj1" fmla="val 11239"/>
                <a:gd name="adj2" fmla="val 749802"/>
                <a:gd name="adj3" fmla="val 17590145"/>
                <a:gd name="adj4" fmla="val 7303518"/>
                <a:gd name="adj5" fmla="val 214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A6C281-E3C7-02BC-0ADB-D56733D75F5E}"/>
                </a:ext>
              </a:extLst>
            </p:cNvPr>
            <p:cNvCxnSpPr/>
            <p:nvPr/>
          </p:nvCxnSpPr>
          <p:spPr>
            <a:xfrm>
              <a:off x="8421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135389-48E0-4857-A666-74E8C8CE8460}"/>
                </a:ext>
              </a:extLst>
            </p:cNvPr>
            <p:cNvCxnSpPr/>
            <p:nvPr/>
          </p:nvCxnSpPr>
          <p:spPr>
            <a:xfrm>
              <a:off x="1680357" y="2412194"/>
              <a:ext cx="0" cy="914400"/>
            </a:xfrm>
            <a:prstGeom prst="line">
              <a:avLst/>
            </a:prstGeom>
            <a:ln w="17462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010C01-4473-1714-4BAF-F2CBF7FCB385}"/>
              </a:ext>
            </a:extLst>
          </p:cNvPr>
          <p:cNvSpPr txBox="1"/>
          <p:nvPr/>
        </p:nvSpPr>
        <p:spPr>
          <a:xfrm>
            <a:off x="3118277" y="1120676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 UNPIVOT demotes column headers into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15A5DC-76D5-557D-5296-B4820087A2DB}"/>
              </a:ext>
            </a:extLst>
          </p:cNvPr>
          <p:cNvGrpSpPr/>
          <p:nvPr/>
        </p:nvGrpSpPr>
        <p:grpSpPr>
          <a:xfrm>
            <a:off x="1561915" y="3758892"/>
            <a:ext cx="5804025" cy="2072534"/>
            <a:chOff x="1561915" y="3758892"/>
            <a:chExt cx="5804025" cy="207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442AF-3EA1-58C9-D3AE-82507702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715" y="3929863"/>
              <a:ext cx="5118225" cy="190156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E0BF86-DB24-502C-6862-24E487CCD124}"/>
                </a:ext>
              </a:extLst>
            </p:cNvPr>
            <p:cNvSpPr/>
            <p:nvPr/>
          </p:nvSpPr>
          <p:spPr>
            <a:xfrm>
              <a:off x="2368230" y="4400571"/>
              <a:ext cx="674478" cy="378287"/>
            </a:xfrm>
            <a:prstGeom prst="rect">
              <a:avLst/>
            </a:prstGeom>
            <a:noFill/>
            <a:ln w="63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83EE6B-8473-1AB6-14B9-06EC86C878B1}"/>
                </a:ext>
              </a:extLst>
            </p:cNvPr>
            <p:cNvCxnSpPr/>
            <p:nvPr/>
          </p:nvCxnSpPr>
          <p:spPr>
            <a:xfrm flipV="1">
              <a:off x="1561915" y="4831542"/>
              <a:ext cx="1371600" cy="4736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578DCB-83FB-499A-50B9-3E01BD0F1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1517" y="3758892"/>
              <a:ext cx="470620" cy="17291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ircular Arrow 19">
              <a:extLst>
                <a:ext uri="{FF2B5EF4-FFF2-40B4-BE49-F238E27FC236}">
                  <a16:creationId xmlns:a16="http://schemas.microsoft.com/office/drawing/2014/main" id="{8A4DD21B-FC26-B33B-5781-9B4F920FCEFF}"/>
                </a:ext>
              </a:extLst>
            </p:cNvPr>
            <p:cNvSpPr/>
            <p:nvPr/>
          </p:nvSpPr>
          <p:spPr>
            <a:xfrm rot="2245769" flipV="1">
              <a:off x="2432472" y="4411526"/>
              <a:ext cx="900850" cy="938235"/>
            </a:xfrm>
            <a:prstGeom prst="circularArrow">
              <a:avLst>
                <a:gd name="adj1" fmla="val 12348"/>
                <a:gd name="adj2" fmla="val 995287"/>
                <a:gd name="adj3" fmla="val 20037110"/>
                <a:gd name="adj4" fmla="val 5965823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2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A7E70C-C871-C567-4CEF-960A49D15713}"/>
              </a:ext>
            </a:extLst>
          </p:cNvPr>
          <p:cNvGrpSpPr/>
          <p:nvPr/>
        </p:nvGrpSpPr>
        <p:grpSpPr>
          <a:xfrm>
            <a:off x="1905000" y="4267200"/>
            <a:ext cx="3114675" cy="1770098"/>
            <a:chOff x="381000" y="4343400"/>
            <a:chExt cx="3114675" cy="1770098"/>
          </a:xfrm>
        </p:grpSpPr>
        <p:sp>
          <p:nvSpPr>
            <p:cNvPr id="5" name="Down Arrow 7">
              <a:extLst>
                <a:ext uri="{FF2B5EF4-FFF2-40B4-BE49-F238E27FC236}">
                  <a16:creationId xmlns:a16="http://schemas.microsoft.com/office/drawing/2014/main" id="{DE106B9C-51F5-1A4C-2BDE-0579635633DA}"/>
                </a:ext>
              </a:extLst>
            </p:cNvPr>
            <p:cNvSpPr/>
            <p:nvPr/>
          </p:nvSpPr>
          <p:spPr>
            <a:xfrm>
              <a:off x="1600200" y="43434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883C9A-E1B3-FD0C-8FFB-CB13FEA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970498"/>
              <a:ext cx="311467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0CF70443-F2FD-4208-ADF4-D889B6F4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How an UNPIVOT 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148CA-CFD7-D70D-B3AA-88A8230B0990}"/>
              </a:ext>
            </a:extLst>
          </p:cNvPr>
          <p:cNvGrpSpPr/>
          <p:nvPr/>
        </p:nvGrpSpPr>
        <p:grpSpPr>
          <a:xfrm>
            <a:off x="2482401" y="4800600"/>
            <a:ext cx="2546881" cy="1334525"/>
            <a:chOff x="958401" y="4837675"/>
            <a:chExt cx="2546881" cy="1334525"/>
          </a:xfrm>
        </p:grpSpPr>
        <p:sp>
          <p:nvSpPr>
            <p:cNvPr id="9" name="Circular Arrow 21">
              <a:extLst>
                <a:ext uri="{FF2B5EF4-FFF2-40B4-BE49-F238E27FC236}">
                  <a16:creationId xmlns:a16="http://schemas.microsoft.com/office/drawing/2014/main" id="{A8626E6E-2D00-B3F3-5A48-9CCD11B6EBA0}"/>
                </a:ext>
              </a:extLst>
            </p:cNvPr>
            <p:cNvSpPr/>
            <p:nvPr/>
          </p:nvSpPr>
          <p:spPr>
            <a:xfrm rot="18036419" flipV="1">
              <a:off x="948710" y="485935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22">
              <a:extLst>
                <a:ext uri="{FF2B5EF4-FFF2-40B4-BE49-F238E27FC236}">
                  <a16:creationId xmlns:a16="http://schemas.microsoft.com/office/drawing/2014/main" id="{E445F351-A9D1-ADEA-59F1-146800EFEB29}"/>
                </a:ext>
              </a:extLst>
            </p:cNvPr>
            <p:cNvSpPr/>
            <p:nvPr/>
          </p:nvSpPr>
          <p:spPr>
            <a:xfrm rot="18036419" flipV="1">
              <a:off x="1588582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23">
              <a:extLst>
                <a:ext uri="{FF2B5EF4-FFF2-40B4-BE49-F238E27FC236}">
                  <a16:creationId xmlns:a16="http://schemas.microsoft.com/office/drawing/2014/main" id="{55501E35-1AB6-2E9F-6C24-44821B30A7BF}"/>
                </a:ext>
              </a:extLst>
            </p:cNvPr>
            <p:cNvSpPr/>
            <p:nvPr/>
          </p:nvSpPr>
          <p:spPr>
            <a:xfrm rot="18036419" flipV="1">
              <a:off x="2228453" y="484736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24">
              <a:extLst>
                <a:ext uri="{FF2B5EF4-FFF2-40B4-BE49-F238E27FC236}">
                  <a16:creationId xmlns:a16="http://schemas.microsoft.com/office/drawing/2014/main" id="{66A5F15C-4BF6-00FD-6C11-0419C50AD0B1}"/>
                </a:ext>
              </a:extLst>
            </p:cNvPr>
            <p:cNvSpPr/>
            <p:nvPr/>
          </p:nvSpPr>
          <p:spPr>
            <a:xfrm rot="18036419" flipV="1">
              <a:off x="2868325" y="4859357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ular Arrow 25">
              <a:extLst>
                <a:ext uri="{FF2B5EF4-FFF2-40B4-BE49-F238E27FC236}">
                  <a16:creationId xmlns:a16="http://schemas.microsoft.com/office/drawing/2014/main" id="{855FE5CF-DFD0-5397-25E2-A1C9686A46F0}"/>
                </a:ext>
              </a:extLst>
            </p:cNvPr>
            <p:cNvSpPr/>
            <p:nvPr/>
          </p:nvSpPr>
          <p:spPr>
            <a:xfrm rot="18036419" flipV="1">
              <a:off x="972012" y="5535246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ular Arrow 26">
              <a:extLst>
                <a:ext uri="{FF2B5EF4-FFF2-40B4-BE49-F238E27FC236}">
                  <a16:creationId xmlns:a16="http://schemas.microsoft.com/office/drawing/2014/main" id="{A00A2F75-DF98-F98E-6C40-C772A89123D6}"/>
                </a:ext>
              </a:extLst>
            </p:cNvPr>
            <p:cNvSpPr/>
            <p:nvPr/>
          </p:nvSpPr>
          <p:spPr>
            <a:xfrm rot="18036419" flipV="1">
              <a:off x="1588583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27">
              <a:extLst>
                <a:ext uri="{FF2B5EF4-FFF2-40B4-BE49-F238E27FC236}">
                  <a16:creationId xmlns:a16="http://schemas.microsoft.com/office/drawing/2014/main" id="{CA76BC47-8E38-C105-2E25-6B5770262FE4}"/>
                </a:ext>
              </a:extLst>
            </p:cNvPr>
            <p:cNvSpPr/>
            <p:nvPr/>
          </p:nvSpPr>
          <p:spPr>
            <a:xfrm rot="18036419" flipV="1">
              <a:off x="2228454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28">
              <a:extLst>
                <a:ext uri="{FF2B5EF4-FFF2-40B4-BE49-F238E27FC236}">
                  <a16:creationId xmlns:a16="http://schemas.microsoft.com/office/drawing/2014/main" id="{AC2A731D-9EF1-8167-D770-5CDEB16A3EAC}"/>
                </a:ext>
              </a:extLst>
            </p:cNvPr>
            <p:cNvSpPr/>
            <p:nvPr/>
          </p:nvSpPr>
          <p:spPr>
            <a:xfrm rot="18036419" flipV="1">
              <a:off x="2868327" y="5535245"/>
              <a:ext cx="646645" cy="627264"/>
            </a:xfrm>
            <a:prstGeom prst="circularArrow">
              <a:avLst>
                <a:gd name="adj1" fmla="val 12500"/>
                <a:gd name="adj2" fmla="val 1142309"/>
                <a:gd name="adj3" fmla="val 20457681"/>
                <a:gd name="adj4" fmla="val 3546719"/>
                <a:gd name="adj5" fmla="val 212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683974C5-4ED2-8B9B-274C-EE74DE10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22" y="4837148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3B0FCD-D9FC-545C-A4DF-8E88619D2A1D}"/>
              </a:ext>
            </a:extLst>
          </p:cNvPr>
          <p:cNvSpPr txBox="1"/>
          <p:nvPr/>
        </p:nvSpPr>
        <p:spPr>
          <a:xfrm>
            <a:off x="5069275" y="1066800"/>
            <a:ext cx="7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0126C36-8F26-4D9F-AC42-C06B1D1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7" y="122295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C72DBC-B5D6-95F8-0660-93A00901271F}"/>
              </a:ext>
            </a:extLst>
          </p:cNvPr>
          <p:cNvGrpSpPr/>
          <p:nvPr/>
        </p:nvGrpSpPr>
        <p:grpSpPr>
          <a:xfrm>
            <a:off x="1914525" y="2286000"/>
            <a:ext cx="3105150" cy="1857375"/>
            <a:chOff x="390525" y="2362200"/>
            <a:chExt cx="3105150" cy="1857375"/>
          </a:xfrm>
        </p:grpSpPr>
        <p:sp>
          <p:nvSpPr>
            <p:cNvPr id="21" name="Down Arrow 2">
              <a:extLst>
                <a:ext uri="{FF2B5EF4-FFF2-40B4-BE49-F238E27FC236}">
                  <a16:creationId xmlns:a16="http://schemas.microsoft.com/office/drawing/2014/main" id="{FF9AFB68-F3F9-BAC1-30EF-DAED01BA887A}"/>
                </a:ext>
              </a:extLst>
            </p:cNvPr>
            <p:cNvSpPr/>
            <p:nvPr/>
          </p:nvSpPr>
          <p:spPr>
            <a:xfrm>
              <a:off x="1600200" y="2362200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FBF9ABB6-0E0C-D6DA-F998-18F47C5DA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971800"/>
              <a:ext cx="31051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2E5CA1-BB95-191B-FBD9-39D7EF3C4C57}"/>
              </a:ext>
            </a:extLst>
          </p:cNvPr>
          <p:cNvGrpSpPr/>
          <p:nvPr/>
        </p:nvGrpSpPr>
        <p:grpSpPr>
          <a:xfrm>
            <a:off x="5216818" y="1066800"/>
            <a:ext cx="3717629" cy="3672090"/>
            <a:chOff x="3692818" y="1143000"/>
            <a:chExt cx="3717629" cy="367209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B312A-F422-E7C4-7863-2508FB27C84B}"/>
                </a:ext>
              </a:extLst>
            </p:cNvPr>
            <p:cNvCxnSpPr/>
            <p:nvPr/>
          </p:nvCxnSpPr>
          <p:spPr>
            <a:xfrm flipV="1">
              <a:off x="3692818" y="2204677"/>
              <a:ext cx="1412582" cy="2610413"/>
            </a:xfrm>
            <a:prstGeom prst="straightConnector1">
              <a:avLst/>
            </a:prstGeom>
            <a:ln w="793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DB8B0909-EBD5-2AEA-2223-2E5A22604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872" y="1143000"/>
              <a:ext cx="1933575" cy="21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66CA3F-8266-2600-822E-96118818C2E9}"/>
                </a:ext>
              </a:extLst>
            </p:cNvPr>
            <p:cNvCxnSpPr/>
            <p:nvPr/>
          </p:nvCxnSpPr>
          <p:spPr>
            <a:xfrm flipV="1">
              <a:off x="5935980" y="1299150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B12D4F-9066-F1BF-6CF2-78D9681B319F}"/>
                </a:ext>
              </a:extLst>
            </p:cNvPr>
            <p:cNvCxnSpPr/>
            <p:nvPr/>
          </p:nvCxnSpPr>
          <p:spPr>
            <a:xfrm flipV="1">
              <a:off x="5935980" y="2485619"/>
              <a:ext cx="312420" cy="22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10A6D-58EE-05B5-9D04-6BA0D2C53F8C}"/>
              </a:ext>
            </a:extLst>
          </p:cNvPr>
          <p:cNvGrpSpPr/>
          <p:nvPr/>
        </p:nvGrpSpPr>
        <p:grpSpPr>
          <a:xfrm>
            <a:off x="6938959" y="3412999"/>
            <a:ext cx="2057400" cy="2966057"/>
            <a:chOff x="5414959" y="3489199"/>
            <a:chExt cx="2057400" cy="2966057"/>
          </a:xfrm>
        </p:grpSpPr>
        <p:sp>
          <p:nvSpPr>
            <p:cNvPr id="29" name="Down Arrow 44">
              <a:extLst>
                <a:ext uri="{FF2B5EF4-FFF2-40B4-BE49-F238E27FC236}">
                  <a16:creationId xmlns:a16="http://schemas.microsoft.com/office/drawing/2014/main" id="{8F0F1143-E074-6CDC-A32B-787F354AB864}"/>
                </a:ext>
              </a:extLst>
            </p:cNvPr>
            <p:cNvSpPr/>
            <p:nvPr/>
          </p:nvSpPr>
          <p:spPr>
            <a:xfrm>
              <a:off x="6034086" y="3489199"/>
              <a:ext cx="685800" cy="4716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8D235DF7-7857-1210-39F2-964CD1F72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959" y="4159731"/>
              <a:ext cx="2057400" cy="229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B3E9AF-AF1E-91CE-DDA2-EE2373255DF5}"/>
              </a:ext>
            </a:extLst>
          </p:cNvPr>
          <p:cNvGrpSpPr/>
          <p:nvPr/>
        </p:nvGrpSpPr>
        <p:grpSpPr>
          <a:xfrm>
            <a:off x="8305800" y="4343400"/>
            <a:ext cx="1797999" cy="2035656"/>
            <a:chOff x="6781800" y="4419600"/>
            <a:chExt cx="1797999" cy="20356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939107-439C-3B89-03EC-D3996B28D111}"/>
                </a:ext>
              </a:extLst>
            </p:cNvPr>
            <p:cNvSpPr/>
            <p:nvPr/>
          </p:nvSpPr>
          <p:spPr>
            <a:xfrm>
              <a:off x="6781800" y="4419600"/>
              <a:ext cx="690559" cy="2035656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2E14F6-C475-7007-57AD-BDD49E9402A2}"/>
                </a:ext>
              </a:extLst>
            </p:cNvPr>
            <p:cNvSpPr txBox="1"/>
            <p:nvPr/>
          </p:nvSpPr>
          <p:spPr>
            <a:xfrm>
              <a:off x="7436799" y="520012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Datatype</a:t>
              </a:r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805AF9-CC14-017C-962A-98BA0DC0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07988"/>
            <a:ext cx="8229600" cy="1143000"/>
          </a:xfrm>
        </p:spPr>
        <p:txBody>
          <a:bodyPr/>
          <a:lstStyle/>
          <a:p>
            <a:r>
              <a:rPr lang="en-US" dirty="0"/>
              <a:t>The Lowest Common Denominator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A275E2-1E41-4D43-342F-66CA48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859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All run-time values merged by UNPIVOT must be able to fit in one common </a:t>
            </a:r>
            <a:r>
              <a:rPr lang="en-US" sz="2000" dirty="0" err="1"/>
              <a:t>datatype</a:t>
            </a:r>
            <a:r>
              <a:rPr lang="en-US" sz="2000" dirty="0"/>
              <a:t> without overflow (range of values), truncation (length of values), or collation (</a:t>
            </a:r>
            <a:r>
              <a:rPr lang="en-US" sz="2000" dirty="0" err="1"/>
              <a:t>unicode</a:t>
            </a:r>
            <a:r>
              <a:rPr lang="en-US" sz="2000" dirty="0"/>
              <a:t> / case-sensitivity)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8505-9DFA-BC42-6706-7D794261BD4A}"/>
              </a:ext>
            </a:extLst>
          </p:cNvPr>
          <p:cNvSpPr txBox="1"/>
          <p:nvPr/>
        </p:nvSpPr>
        <p:spPr>
          <a:xfrm>
            <a:off x="2438400" y="3723074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 err="1"/>
              <a:t>varchar</a:t>
            </a:r>
            <a:r>
              <a:rPr lang="en-US" dirty="0"/>
              <a:t>(10)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D8651-2511-FBDF-98D0-DE5B464CFB18}"/>
              </a:ext>
            </a:extLst>
          </p:cNvPr>
          <p:cNvSpPr txBox="1"/>
          <p:nvPr/>
        </p:nvSpPr>
        <p:spPr>
          <a:xfrm>
            <a:off x="6257543" y="3861573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</a:t>
            </a:r>
            <a:r>
              <a:rPr lang="en-US" dirty="0" err="1"/>
              <a:t>varchar</a:t>
            </a:r>
            <a:r>
              <a:rPr lang="en-US" dirty="0"/>
              <a:t>(20)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2CBF-2E19-5890-E7F3-8C548350A2BA}"/>
              </a:ext>
            </a:extLst>
          </p:cNvPr>
          <p:cNvSpPr txBox="1"/>
          <p:nvPr/>
        </p:nvSpPr>
        <p:spPr>
          <a:xfrm>
            <a:off x="2438400" y="478155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  <a:p>
            <a:r>
              <a:rPr lang="en-US" dirty="0"/>
              <a:t>Col3 =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varchar</a:t>
            </a:r>
            <a:r>
              <a:rPr lang="en-US" dirty="0"/>
              <a:t>(50)</a:t>
            </a:r>
          </a:p>
          <a:p>
            <a:r>
              <a:rPr lang="en-US" dirty="0"/>
              <a:t>Col4 = </a:t>
            </a:r>
            <a:r>
              <a:rPr lang="en-US" dirty="0" err="1">
                <a:solidFill>
                  <a:schemeClr val="accent2"/>
                </a:solidFill>
              </a:rPr>
              <a:t>nchar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1F08C-5601-4602-1688-C7C366C90986}"/>
              </a:ext>
            </a:extLst>
          </p:cNvPr>
          <p:cNvSpPr txBox="1"/>
          <p:nvPr/>
        </p:nvSpPr>
        <p:spPr>
          <a:xfrm>
            <a:off x="6257542" y="5197048"/>
            <a:ext cx="302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E4E9-0EE1-8DE6-EB04-FE6C83862943}"/>
              </a:ext>
            </a:extLst>
          </p:cNvPr>
          <p:cNvSpPr txBox="1"/>
          <p:nvPr/>
        </p:nvSpPr>
        <p:spPr>
          <a:xfrm>
            <a:off x="2438400" y="285349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Col1 =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Col2 =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7C482-32A9-2E15-FAB2-D77CCBCFFFBA}"/>
              </a:ext>
            </a:extLst>
          </p:cNvPr>
          <p:cNvSpPr txBox="1"/>
          <p:nvPr/>
        </p:nvSpPr>
        <p:spPr>
          <a:xfrm>
            <a:off x="6257543" y="2853497"/>
            <a:ext cx="302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{Value} column may need to be defined as </a:t>
            </a:r>
            <a:r>
              <a:rPr lang="en-US" dirty="0" err="1"/>
              <a:t>bigint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3D9A9-8B39-FE47-D028-C58A99E90994}"/>
              </a:ext>
            </a:extLst>
          </p:cNvPr>
          <p:cNvSpPr/>
          <p:nvPr/>
        </p:nvSpPr>
        <p:spPr>
          <a:xfrm>
            <a:off x="7543800" y="5537977"/>
            <a:ext cx="161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nvarchar</a:t>
            </a:r>
            <a:r>
              <a:rPr lang="en-US" dirty="0"/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2000</a:t>
            </a:r>
            <a:r>
              <a:rPr lang="en-US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E9EC86-8480-276E-659A-8E6A77D5C3BE}"/>
              </a:ext>
            </a:extLst>
          </p:cNvPr>
          <p:cNvGrpSpPr/>
          <p:nvPr/>
        </p:nvGrpSpPr>
        <p:grpSpPr>
          <a:xfrm>
            <a:off x="7369268" y="3174771"/>
            <a:ext cx="2554290" cy="2748304"/>
            <a:chOff x="5845268" y="3041421"/>
            <a:chExt cx="2554290" cy="27483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036953-17F3-0209-4CF3-388C8F4D3415}"/>
                </a:ext>
              </a:extLst>
            </p:cNvPr>
            <p:cNvGrpSpPr/>
            <p:nvPr/>
          </p:nvGrpSpPr>
          <p:grpSpPr>
            <a:xfrm>
              <a:off x="5845268" y="3041421"/>
              <a:ext cx="2554290" cy="2748304"/>
              <a:chOff x="5845268" y="3041421"/>
              <a:chExt cx="2554290" cy="27483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F46200-AF3A-F647-395C-B1F57E3B049B}"/>
                  </a:ext>
                </a:extLst>
              </p:cNvPr>
              <p:cNvSpPr txBox="1"/>
              <p:nvPr/>
            </p:nvSpPr>
            <p:spPr>
              <a:xfrm>
                <a:off x="6682801" y="4562706"/>
                <a:ext cx="1716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 smaller…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9D10F4-21C5-84D7-CE74-534405C72E9E}"/>
                  </a:ext>
                </a:extLst>
              </p:cNvPr>
              <p:cNvSpPr/>
              <p:nvPr/>
            </p:nvSpPr>
            <p:spPr>
              <a:xfrm>
                <a:off x="6819900" y="3041421"/>
                <a:ext cx="752857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BFEAC-4DBF-0B32-E15C-CECE62AB5E26}"/>
                  </a:ext>
                </a:extLst>
              </p:cNvPr>
              <p:cNvSpPr/>
              <p:nvPr/>
            </p:nvSpPr>
            <p:spPr>
              <a:xfrm>
                <a:off x="5845268" y="4042461"/>
                <a:ext cx="1169034" cy="318478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267087-A313-C3D4-DE3D-FD1A7A74DA8C}"/>
                  </a:ext>
                </a:extLst>
              </p:cNvPr>
              <p:cNvSpPr/>
              <p:nvPr/>
            </p:nvSpPr>
            <p:spPr>
              <a:xfrm>
                <a:off x="6019799" y="5420393"/>
                <a:ext cx="1552958" cy="369332"/>
              </a:xfrm>
              <a:prstGeom prst="rect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309B2E3-12EC-107C-6732-1F69A2103A1D}"/>
                  </a:ext>
                </a:extLst>
              </p:cNvPr>
              <p:cNvCxnSpPr>
                <a:stCxn id="19" idx="2"/>
                <a:endCxn id="18" idx="0"/>
              </p:cNvCxnSpPr>
              <p:nvPr/>
            </p:nvCxnSpPr>
            <p:spPr>
              <a:xfrm>
                <a:off x="7196329" y="3359899"/>
                <a:ext cx="344851" cy="120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968509-4F8D-FFDB-7EF6-08E4DB0C3837}"/>
                  </a:ext>
                </a:extLst>
              </p:cNvPr>
              <p:cNvCxnSpPr/>
              <p:nvPr/>
            </p:nvCxnSpPr>
            <p:spPr>
              <a:xfrm>
                <a:off x="6429785" y="4374554"/>
                <a:ext cx="304800" cy="216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E8CA8BB-C463-3D7E-D47A-3C1DF90AD7AD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6796278" y="4932039"/>
                <a:ext cx="366522" cy="488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68EA-A188-464C-80BB-CB00619FDC72}"/>
                </a:ext>
              </a:extLst>
            </p:cNvPr>
            <p:cNvSpPr/>
            <p:nvPr/>
          </p:nvSpPr>
          <p:spPr>
            <a:xfrm>
              <a:off x="6734585" y="4594909"/>
              <a:ext cx="1169034" cy="318478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8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1E72FC4-0671-8368-C141-A89900A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F7F6C8-E2DB-97E8-BE64-A4485514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(1/5)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6AF1-AD67-A175-6EE8-25923679E63F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0CE081-3A8B-33BD-FEB6-7BDE3F3C0817}"/>
              </a:ext>
            </a:extLst>
          </p:cNvPr>
          <p:cNvCxnSpPr>
            <a:cxnSpLocks/>
          </p:cNvCxnSpPr>
          <p:nvPr/>
        </p:nvCxnSpPr>
        <p:spPr>
          <a:xfrm flipV="1">
            <a:off x="4419600" y="1200150"/>
            <a:ext cx="2497230" cy="422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3C795-ECA8-25D6-A3DA-A78FA321657F}"/>
              </a:ext>
            </a:extLst>
          </p:cNvPr>
          <p:cNvCxnSpPr>
            <a:cxnSpLocks/>
          </p:cNvCxnSpPr>
          <p:nvPr/>
        </p:nvCxnSpPr>
        <p:spPr>
          <a:xfrm flipV="1">
            <a:off x="4625788" y="1657350"/>
            <a:ext cx="352761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29EE99-0BCD-0CD6-23E3-9B1CB0C37428}"/>
              </a:ext>
            </a:extLst>
          </p:cNvPr>
          <p:cNvSpPr txBox="1"/>
          <p:nvPr/>
        </p:nvSpPr>
        <p:spPr>
          <a:xfrm>
            <a:off x="5643434" y="469913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Decide on new column names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9EB6A-760B-5CB9-D5F0-6C4482D46D01}"/>
              </a:ext>
            </a:extLst>
          </p:cNvPr>
          <p:cNvSpPr txBox="1"/>
          <p:nvPr/>
        </p:nvSpPr>
        <p:spPr>
          <a:xfrm>
            <a:off x="1935899" y="3451836"/>
            <a:ext cx="31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Brackets required only when column name contains spaces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BB06A-DB93-7B73-AD31-564D6815517D}"/>
              </a:ext>
            </a:extLst>
          </p:cNvPr>
          <p:cNvSpPr txBox="1"/>
          <p:nvPr/>
        </p:nvSpPr>
        <p:spPr>
          <a:xfrm>
            <a:off x="2168886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/>
              <a:t>Table_1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A180-FC9C-AC40-3854-D3644480596F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/>
              <a:t>UnpivotResults</a:t>
            </a:r>
            <a:endParaRPr lang="en-US" sz="105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38FF02-B893-5E59-0535-F77DCDD2941D}"/>
              </a:ext>
            </a:extLst>
          </p:cNvPr>
          <p:cNvCxnSpPr>
            <a:cxnSpLocks/>
          </p:cNvCxnSpPr>
          <p:nvPr/>
        </p:nvCxnSpPr>
        <p:spPr>
          <a:xfrm>
            <a:off x="6916830" y="1200150"/>
            <a:ext cx="2227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1B1B26-A4A2-DFAC-39D3-F2874CD59C1B}"/>
              </a:ext>
            </a:extLst>
          </p:cNvPr>
          <p:cNvCxnSpPr/>
          <p:nvPr/>
        </p:nvCxnSpPr>
        <p:spPr>
          <a:xfrm>
            <a:off x="9144000" y="1200150"/>
            <a:ext cx="0" cy="2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B9C408F-3108-7868-AD51-D4D5AC8E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22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237D8-4C88-1371-0623-EBEDC53274B4}"/>
              </a:ext>
            </a:extLst>
          </p:cNvPr>
          <p:cNvCxnSpPr>
            <a:cxnSpLocks/>
          </p:cNvCxnSpPr>
          <p:nvPr/>
        </p:nvCxnSpPr>
        <p:spPr>
          <a:xfrm flipV="1">
            <a:off x="1584357" y="3631093"/>
            <a:ext cx="0" cy="229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2B262B-4725-526A-C8AE-300C3EAE370C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236852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5394A-F483-B287-FA94-C8ED77CD6803}"/>
              </a:ext>
            </a:extLst>
          </p:cNvPr>
          <p:cNvSpPr txBox="1"/>
          <p:nvPr/>
        </p:nvSpPr>
        <p:spPr>
          <a:xfrm>
            <a:off x="7799293" y="5602250"/>
            <a:ext cx="328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represent the key/value pairs to be returned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6316F-B0C8-0482-4126-4C65CE6EE302}"/>
              </a:ext>
            </a:extLst>
          </p:cNvPr>
          <p:cNvCxnSpPr>
            <a:cxnSpLocks/>
          </p:cNvCxnSpPr>
          <p:nvPr/>
        </p:nvCxnSpPr>
        <p:spPr>
          <a:xfrm>
            <a:off x="1584357" y="5925415"/>
            <a:ext cx="75543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3E417F-A5E0-E484-08B4-4182A5FCE026}"/>
              </a:ext>
            </a:extLst>
          </p:cNvPr>
          <p:cNvCxnSpPr>
            <a:cxnSpLocks/>
          </p:cNvCxnSpPr>
          <p:nvPr/>
        </p:nvCxnSpPr>
        <p:spPr>
          <a:xfrm flipV="1">
            <a:off x="7357934" y="5822576"/>
            <a:ext cx="441359" cy="10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B92A72-23E5-05C2-45C8-737454DB7572}"/>
              </a:ext>
            </a:extLst>
          </p:cNvPr>
          <p:cNvCxnSpPr>
            <a:cxnSpLocks/>
          </p:cNvCxnSpPr>
          <p:nvPr/>
        </p:nvCxnSpPr>
        <p:spPr>
          <a:xfrm flipH="1">
            <a:off x="1573583" y="1657350"/>
            <a:ext cx="1801629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9598E5-6D5D-EEBB-F5F5-CF395271016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244976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B6922-6225-1AA5-71F8-E94A579C5F93}"/>
              </a:ext>
            </a:extLst>
          </p:cNvPr>
          <p:cNvCxnSpPr>
            <a:cxnSpLocks/>
          </p:cNvCxnSpPr>
          <p:nvPr/>
        </p:nvCxnSpPr>
        <p:spPr>
          <a:xfrm flipH="1">
            <a:off x="1584357" y="1657350"/>
            <a:ext cx="3041431" cy="1973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43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EA16A-4162-DBB9-4DD8-08E967AA7348}"/>
              </a:ext>
            </a:extLst>
          </p:cNvPr>
          <p:cNvSpPr txBox="1"/>
          <p:nvPr/>
        </p:nvSpPr>
        <p:spPr>
          <a:xfrm>
            <a:off x="204761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Col2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Col3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Col4</a:t>
            </a: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8D1F1B-F6A9-D060-5A0E-BB92DCFF9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2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(2/5)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6729D2-B60C-C3F6-250B-6EF0B507ABD3}"/>
              </a:ext>
            </a:extLst>
          </p:cNvPr>
          <p:cNvCxnSpPr/>
          <p:nvPr/>
        </p:nvCxnSpPr>
        <p:spPr>
          <a:xfrm flipV="1">
            <a:off x="3295650" y="2335306"/>
            <a:ext cx="561589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FA7DBD-F9B9-7E08-94D5-56BEBF294EF7}"/>
              </a:ext>
            </a:extLst>
          </p:cNvPr>
          <p:cNvSpPr txBox="1"/>
          <p:nvPr/>
        </p:nvSpPr>
        <p:spPr>
          <a:xfrm>
            <a:off x="4114671" y="2672372"/>
            <a:ext cx="17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8E2E-96FF-61AA-D99C-2A12F1B75786}"/>
              </a:ext>
            </a:extLst>
          </p:cNvPr>
          <p:cNvSpPr txBox="1"/>
          <p:nvPr/>
        </p:nvSpPr>
        <p:spPr>
          <a:xfrm>
            <a:off x="215655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BA858-FC86-1D9C-8EEC-7B7D3BE7143D}"/>
              </a:ext>
            </a:extLst>
          </p:cNvPr>
          <p:cNvSpPr txBox="1"/>
          <p:nvPr/>
        </p:nvSpPr>
        <p:spPr>
          <a:xfrm>
            <a:off x="926331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5A70C-D031-F6CF-0C4B-5D5529A183B9}"/>
              </a:ext>
            </a:extLst>
          </p:cNvPr>
          <p:cNvGrpSpPr/>
          <p:nvPr/>
        </p:nvGrpSpPr>
        <p:grpSpPr>
          <a:xfrm>
            <a:off x="3623026" y="3402106"/>
            <a:ext cx="3177824" cy="865373"/>
            <a:chOff x="2232376" y="3429000"/>
            <a:chExt cx="3177824" cy="865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8FD24-E8C9-DF14-B7F3-AC3129670A81}"/>
                </a:ext>
              </a:extLst>
            </p:cNvPr>
            <p:cNvSpPr txBox="1"/>
            <p:nvPr/>
          </p:nvSpPr>
          <p:spPr>
            <a:xfrm>
              <a:off x="3595655" y="3429000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tinyint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07C185-FA3D-D47A-B788-B1EA953ECFA1}"/>
                </a:ext>
              </a:extLst>
            </p:cNvPr>
            <p:cNvSpPr txBox="1"/>
            <p:nvPr/>
          </p:nvSpPr>
          <p:spPr>
            <a:xfrm>
              <a:off x="3609910" y="3925041"/>
              <a:ext cx="180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char(1)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C9AC50-BFC9-F229-1256-A7D63DE10153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232376" y="3546396"/>
              <a:ext cx="1363279" cy="67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731491-52C9-F3C2-94F3-14CAE3037834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163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0F0BC3-7ABC-B84C-1BA0-1C7188390CB9}"/>
                </a:ext>
              </a:extLst>
            </p:cNvPr>
            <p:cNvCxnSpPr>
              <a:endCxn id="11" idx="1"/>
            </p:cNvCxnSpPr>
            <p:nvPr/>
          </p:nvCxnSpPr>
          <p:spPr>
            <a:xfrm flipV="1">
              <a:off x="2254536" y="3613666"/>
              <a:ext cx="1341119" cy="4287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3B811A-5F93-953A-F69C-1F440730273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2267674" y="4109707"/>
              <a:ext cx="1342236" cy="151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6D46AF6-7AC1-BF6E-E9A7-FC5DEDF0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A12BC-90ED-1EC5-058F-FE5DFA274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CC8B5-F9BA-0308-C228-50513DA69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2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314C-F6FD-5C2B-CC20-6903DD480B35}"/>
              </a:ext>
            </a:extLst>
          </p:cNvPr>
          <p:cNvSpPr txBox="1"/>
          <p:nvPr/>
        </p:nvSpPr>
        <p:spPr>
          <a:xfrm>
            <a:off x="2048738" y="249891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b="1" dirty="0">
                <a:solidFill>
                  <a:srgbClr val="FF66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(char(3)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highlight>
                <a:srgbClr val="00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 ) 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FA50BA-18AF-2916-BB58-A72B3144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0" y="258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(3/5)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C7721-45CD-6538-383A-FC10DC120554}"/>
              </a:ext>
            </a:extLst>
          </p:cNvPr>
          <p:cNvSpPr txBox="1"/>
          <p:nvPr/>
        </p:nvSpPr>
        <p:spPr>
          <a:xfrm>
            <a:off x="4497911" y="2504404"/>
            <a:ext cx="240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common </a:t>
            </a:r>
          </a:p>
          <a:p>
            <a:r>
              <a:rPr lang="en-US" dirty="0"/>
              <a:t>datatypes as necessary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B5BD86-FFD1-E143-FD4B-EA723101C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58538" y="2827570"/>
            <a:ext cx="239373" cy="4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A973D-39D9-9781-CE15-94E261E24D79}"/>
              </a:ext>
            </a:extLst>
          </p:cNvPr>
          <p:cNvSpPr txBox="1"/>
          <p:nvPr/>
        </p:nvSpPr>
        <p:spPr>
          <a:xfrm>
            <a:off x="2157679" y="1276707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4D6A-D0F6-9E60-03B1-4D4DAC8F7AAF}"/>
              </a:ext>
            </a:extLst>
          </p:cNvPr>
          <p:cNvSpPr txBox="1"/>
          <p:nvPr/>
        </p:nvSpPr>
        <p:spPr>
          <a:xfrm>
            <a:off x="9264435" y="3747770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FE69A6-5F0A-6BAA-9795-9B37077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15" y="1462405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D1BB20-F321-3D70-312D-64557294A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16DBDA-E6BD-8C4B-8625-08CB5F64BB96}"/>
              </a:ext>
            </a:extLst>
          </p:cNvPr>
          <p:cNvGrpSpPr/>
          <p:nvPr/>
        </p:nvGrpSpPr>
        <p:grpSpPr>
          <a:xfrm>
            <a:off x="5741894" y="3324683"/>
            <a:ext cx="4260476" cy="2484446"/>
            <a:chOff x="5741894" y="3324683"/>
            <a:chExt cx="4260476" cy="24844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402FC-CB36-B750-948E-B8055F4C0FB1}"/>
                </a:ext>
              </a:extLst>
            </p:cNvPr>
            <p:cNvSpPr txBox="1"/>
            <p:nvPr/>
          </p:nvSpPr>
          <p:spPr>
            <a:xfrm>
              <a:off x="6901209" y="4687112"/>
              <a:ext cx="31011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Re-alias column name to itself,</a:t>
              </a:r>
            </a:p>
            <a:p>
              <a:r>
                <a:rPr lang="en-US" dirty="0"/>
                <a:t>for the UNPIVOT mappings to work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F3761D-9FCE-5EBD-5931-E0F84C6FAFA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59" y="4558553"/>
              <a:ext cx="342755" cy="49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170080-9092-80D0-9F57-30881DDB4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894" y="5055323"/>
              <a:ext cx="1189920" cy="753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39F26-477C-2AE3-6F06-3C240D0BA97F}"/>
                </a:ext>
              </a:extLst>
            </p:cNvPr>
            <p:cNvSpPr txBox="1"/>
            <p:nvPr/>
          </p:nvSpPr>
          <p:spPr>
            <a:xfrm>
              <a:off x="5763675" y="3324683"/>
              <a:ext cx="11929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Col1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Col2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Col3</a:t>
              </a:r>
            </a:p>
            <a:p>
              <a:r>
                <a:rPr lang="en-US" b="1" dirty="0">
                  <a:solidFill>
                    <a:srgbClr val="0070C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 </a:t>
              </a:r>
              <a:r>
                <a:rPr lang="en-US" b="1" dirty="0">
                  <a:highlight>
                    <a:srgbClr val="00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Col4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10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3471C-B9D2-3730-0D8D-00019A9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77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Breakdown of UNPIVOT statement (4/5)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C764D-0D27-DEC1-916E-91D0C3994AEE}"/>
              </a:ext>
            </a:extLst>
          </p:cNvPr>
          <p:cNvSpPr txBox="1"/>
          <p:nvPr/>
        </p:nvSpPr>
        <p:spPr>
          <a:xfrm>
            <a:off x="2046498" y="2487706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b="1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61A0A-5579-66FB-D15B-B9EEE155BF9C}"/>
              </a:ext>
            </a:extLst>
          </p:cNvPr>
          <p:cNvSpPr txBox="1"/>
          <p:nvPr/>
        </p:nvSpPr>
        <p:spPr>
          <a:xfrm>
            <a:off x="6760945" y="4875543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predicates must be named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DD35AA-0358-8F0E-FB8C-57BE91244A07}"/>
              </a:ext>
            </a:extLst>
          </p:cNvPr>
          <p:cNvCxnSpPr>
            <a:endCxn id="6" idx="1"/>
          </p:cNvCxnSpPr>
          <p:nvPr/>
        </p:nvCxnSpPr>
        <p:spPr>
          <a:xfrm>
            <a:off x="4122948" y="4875543"/>
            <a:ext cx="26379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A4FB7-603E-BABD-FDC3-E024F62C57CC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0209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7E61FD-F1F1-C040-F8B1-5CC9BA8B69BC}"/>
              </a:ext>
            </a:extLst>
          </p:cNvPr>
          <p:cNvSpPr txBox="1"/>
          <p:nvPr/>
        </p:nvSpPr>
        <p:spPr>
          <a:xfrm>
            <a:off x="2155439" y="1265501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0BB73-E96D-8316-7A80-8828480C3749}"/>
              </a:ext>
            </a:extLst>
          </p:cNvPr>
          <p:cNvSpPr txBox="1"/>
          <p:nvPr/>
        </p:nvSpPr>
        <p:spPr>
          <a:xfrm>
            <a:off x="9262195" y="3736564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6815AB0-BE1A-5F5C-8933-C5233A62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1199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C520-47BD-E5AA-08AB-E9FDB449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492FA-6412-99F8-4440-EA6435333B5F}"/>
              </a:ext>
            </a:extLst>
          </p:cNvPr>
          <p:cNvSpPr txBox="1">
            <a:spLocks/>
          </p:cNvSpPr>
          <p:nvPr/>
        </p:nvSpPr>
        <p:spPr>
          <a:xfrm>
            <a:off x="1604123" y="2287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Breakdown of UNPIVOT statement (5/5)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FDE3-F1BA-B26D-7423-92563A9E1ADB}"/>
              </a:ext>
            </a:extLst>
          </p:cNvPr>
          <p:cNvSpPr txBox="1"/>
          <p:nvPr/>
        </p:nvSpPr>
        <p:spPr>
          <a:xfrm>
            <a:off x="2046498" y="249555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UnpivotResults.*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3EABD-1295-CC65-E1CC-F5B3C5498DBB}"/>
              </a:ext>
            </a:extLst>
          </p:cNvPr>
          <p:cNvSpPr txBox="1"/>
          <p:nvPr/>
        </p:nvSpPr>
        <p:spPr>
          <a:xfrm>
            <a:off x="6760945" y="4883387"/>
            <a:ext cx="3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select the correct predicate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05CD46-5C56-7E32-E20F-EA96AD1298B1}"/>
              </a:ext>
            </a:extLst>
          </p:cNvPr>
          <p:cNvCxnSpPr/>
          <p:nvPr/>
        </p:nvCxnSpPr>
        <p:spPr>
          <a:xfrm>
            <a:off x="5312800" y="2837420"/>
            <a:ext cx="1485215" cy="226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975819-2187-5DC9-923C-56F666CB6379}"/>
              </a:ext>
            </a:extLst>
          </p:cNvPr>
          <p:cNvCxnSpPr>
            <a:endCxn id="6" idx="1"/>
          </p:cNvCxnSpPr>
          <p:nvPr/>
        </p:nvCxnSpPr>
        <p:spPr>
          <a:xfrm flipV="1">
            <a:off x="4970930" y="5068053"/>
            <a:ext cx="1790015" cy="11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1348AB-7320-2FA4-107E-B9B08C2211E4}"/>
              </a:ext>
            </a:extLst>
          </p:cNvPr>
          <p:cNvSpPr txBox="1"/>
          <p:nvPr/>
        </p:nvSpPr>
        <p:spPr>
          <a:xfrm>
            <a:off x="2155439" y="1273345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609C8-C023-CEFA-CDDF-6474D6FB6CBB}"/>
              </a:ext>
            </a:extLst>
          </p:cNvPr>
          <p:cNvSpPr txBox="1"/>
          <p:nvPr/>
        </p:nvSpPr>
        <p:spPr>
          <a:xfrm>
            <a:off x="9262195" y="3744408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05F28F-405B-CD0D-8E19-A8A7904A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5" y="1459043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6AEAB-BBC6-D7FF-A1F6-41B47E54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1417890"/>
            <a:ext cx="3124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1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BEB2CB-1265-9CB1-B165-8B6ED895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68" y="1465766"/>
            <a:ext cx="20574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862918-A512-8568-D588-894E63C5A9D4}"/>
              </a:ext>
            </a:extLst>
          </p:cNvPr>
          <p:cNvSpPr txBox="1">
            <a:spLocks/>
          </p:cNvSpPr>
          <p:nvPr/>
        </p:nvSpPr>
        <p:spPr>
          <a:xfrm>
            <a:off x="1981200" y="2623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 what if there were NULLs in the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6CB83-79C0-2BA6-0CD6-5DF8B589245A}"/>
              </a:ext>
            </a:extLst>
          </p:cNvPr>
          <p:cNvSpPr txBox="1"/>
          <p:nvPr/>
        </p:nvSpPr>
        <p:spPr>
          <a:xfrm>
            <a:off x="2046498" y="2502273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(char(3),Col1)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(char(3),Col2)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Col2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(char(3),Col3)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Col3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, </a:t>
            </a:r>
            <a:r>
              <a:rPr lang="en-US" dirty="0">
                <a:solidFill>
                  <a:srgbClr val="FF66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(char(3),Col4)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Col4</a:t>
            </a:r>
          </a:p>
          <a:p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FROM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dbo.Table_1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RawData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PropertyValue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PropertyName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([Col1], [Col2], [Col3], [Col4])</a:t>
            </a:r>
          </a:p>
          <a:p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) </a:t>
            </a:r>
            <a:r>
              <a:rPr lang="en-US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UnpivotResults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DFD90-9480-5683-23A5-920B70B2160A}"/>
              </a:ext>
            </a:extLst>
          </p:cNvPr>
          <p:cNvSpPr txBox="1"/>
          <p:nvPr/>
        </p:nvSpPr>
        <p:spPr>
          <a:xfrm>
            <a:off x="2155439" y="1280068"/>
            <a:ext cx="4579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40206-19D0-F9CA-FA96-61C602ED187A}"/>
              </a:ext>
            </a:extLst>
          </p:cNvPr>
          <p:cNvSpPr txBox="1"/>
          <p:nvPr/>
        </p:nvSpPr>
        <p:spPr>
          <a:xfrm>
            <a:off x="9262195" y="3751131"/>
            <a:ext cx="87240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</a:rPr>
              <a:t>UnpivotResults</a:t>
            </a:r>
            <a:endParaRPr 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DE83B-E806-89DC-56EA-CD7B3B89924E}"/>
              </a:ext>
            </a:extLst>
          </p:cNvPr>
          <p:cNvSpPr txBox="1"/>
          <p:nvPr/>
        </p:nvSpPr>
        <p:spPr>
          <a:xfrm>
            <a:off x="8286808" y="1803940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6F701B-D2B1-9D9A-1073-620091C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1465766"/>
            <a:ext cx="3105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7DA8CF-DA38-D73B-2DC5-5EAEC0D7DCED}"/>
              </a:ext>
            </a:extLst>
          </p:cNvPr>
          <p:cNvSpPr/>
          <p:nvPr/>
        </p:nvSpPr>
        <p:spPr>
          <a:xfrm>
            <a:off x="3954405" y="1667435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A9FCE-CA1D-69A2-B34E-62CB1E050F47}"/>
              </a:ext>
            </a:extLst>
          </p:cNvPr>
          <p:cNvSpPr/>
          <p:nvPr/>
        </p:nvSpPr>
        <p:spPr>
          <a:xfrm>
            <a:off x="3343837" y="1979348"/>
            <a:ext cx="631043" cy="3361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0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4E726743-6B61-4C7C-94DD-F0228E98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an 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2DE6049-5623-037F-3958-F9EFF19E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4055005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E2F5D0F9-F8A0-1A9A-F9E7-DE5C5DB4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698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XML-based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5FB1837-5946-64B7-596C-6EBC2F6B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95451"/>
            <a:ext cx="8229600" cy="419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 2 3 4 5'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'&lt;root&gt;&lt;item&gt;'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Replace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 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'&lt;/item&gt;&lt;item&gt;'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+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'&lt;/item&gt;&lt;/root&gt;'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'.'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'varchar(max)'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blah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MyString_XML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nodes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'//root/item'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6E27-D5BD-B864-9D52-35C49FE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672" y="306705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GROUP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3363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1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CROSS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INNER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INNER JOIN: if no subset if found, the outer row disappears from the result set.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Customers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 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LEFT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JOIN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FROM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(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SELECT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ROW_NUMBER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PARTITION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  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FROM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Orders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[Rank]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&lt;=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CustomerId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latest2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OrderDate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 a PIVOT function. Acquires a subset of data for each row found by the outer query.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Behaves like an LEFT JOIN: if no subset if found, the outer row appears in the result set anyway.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2005+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84652-8C65-6F4D-A619-B6D58DA2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5561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ED8DE4-BEE3-45B4-434D-DDA77C0CBD5B}"/>
              </a:ext>
            </a:extLst>
          </p:cNvPr>
          <p:cNvCxnSpPr/>
          <p:nvPr/>
        </p:nvCxnSpPr>
        <p:spPr>
          <a:xfrm>
            <a:off x="5634814" y="1395599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3BB6F9-A11D-9D1E-AECD-162C5BE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788"/>
              </p:ext>
            </p:extLst>
          </p:nvPr>
        </p:nvGraphicFramePr>
        <p:xfrm>
          <a:off x="6239207" y="1014600"/>
          <a:ext cx="3739007" cy="421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Primary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Secondary Contact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86B2F5-5AA3-5906-B3AC-C2C854B8C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97035"/>
              </p:ext>
            </p:extLst>
          </p:nvPr>
        </p:nvGraphicFramePr>
        <p:xfrm>
          <a:off x="2082707" y="1014599"/>
          <a:ext cx="3507535" cy="63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F309359-8797-25F6-B3AA-7DA5C9738384}"/>
              </a:ext>
            </a:extLst>
          </p:cNvPr>
          <p:cNvGrpSpPr/>
          <p:nvPr/>
        </p:nvGrpSpPr>
        <p:grpSpPr>
          <a:xfrm>
            <a:off x="1667439" y="1570961"/>
            <a:ext cx="8495736" cy="5072259"/>
            <a:chOff x="143439" y="1676400"/>
            <a:chExt cx="8495736" cy="50722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F4EB8-E086-5AFE-2570-FAEFB20CD575}"/>
                </a:ext>
              </a:extLst>
            </p:cNvPr>
            <p:cNvSpPr txBox="1"/>
            <p:nvPr/>
          </p:nvSpPr>
          <p:spPr>
            <a:xfrm>
              <a:off x="143439" y="1981200"/>
              <a:ext cx="6396318" cy="476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[Primary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AS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[Secondary Contact]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DISTINCT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'Primary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endParaRPr lang="en-US" sz="1400" b="1" dirty="0">
                <a:solidFill>
                  <a:srgbClr val="008080"/>
                </a:solidFill>
                <a:highlight>
                  <a:srgbClr val="00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.ServerName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pri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FULL OUTER JOIN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(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SELECT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,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PropertyValue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FROM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[Table1]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 </a:t>
              </a: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WHERE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PropertyName</a:t>
              </a:r>
              <a:r>
                <a:rPr lang="en-US" sz="1400" dirty="0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FF000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'Secondary Contact'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)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b="1" dirty="0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endParaRPr lang="en-US" sz="1400" b="1" dirty="0">
                <a:highlight>
                  <a:srgbClr val="00FFFF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000FF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ON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highlight>
                    <a:srgbClr val="808080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base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=</a:t>
              </a:r>
              <a:r>
                <a:rPr lang="en-US" sz="1400" dirty="0"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 </a:t>
              </a:r>
              <a:r>
                <a:rPr lang="en-US" sz="1400" dirty="0" err="1">
                  <a:solidFill>
                    <a:srgbClr val="008080"/>
                  </a:solidFill>
                  <a:highlight>
                    <a:srgbClr val="00FFFF"/>
                  </a:highlight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sec</a:t>
              </a:r>
              <a:r>
                <a:rPr lang="en-US" sz="1400" dirty="0" err="1">
                  <a:solidFill>
                    <a:srgbClr val="8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.</a:t>
              </a:r>
              <a:r>
                <a:rPr lang="en-US" sz="1400" dirty="0" err="1">
                  <a:solidFill>
                    <a:srgbClr val="008080"/>
                  </a:solidFill>
                  <a:latin typeface="Cascadia Mono" panose="020B0609020000020004" pitchFamily="49" charset="0"/>
                  <a:ea typeface="Calibri"/>
                  <a:cs typeface="Cascadia Mono" panose="020B0609020000020004" pitchFamily="49" charset="0"/>
                </a:rPr>
                <a:t>ServerName</a:t>
              </a:r>
              <a:endParaRPr lang="en-US" sz="1400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D8FDAD-8D54-4609-6A10-C93D7DCD42E8}"/>
                </a:ext>
              </a:extLst>
            </p:cNvPr>
            <p:cNvGrpSpPr/>
            <p:nvPr/>
          </p:nvGrpSpPr>
          <p:grpSpPr>
            <a:xfrm>
              <a:off x="5029200" y="1676400"/>
              <a:ext cx="3609975" cy="4505325"/>
              <a:chOff x="5029200" y="1676400"/>
              <a:chExt cx="3609975" cy="450532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97337F95-E363-991A-D17B-B07EF138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3042337"/>
                <a:ext cx="91440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60F3B5-437B-EF0C-E20D-734C33C1D2D6}"/>
                  </a:ext>
                </a:extLst>
              </p:cNvPr>
              <p:cNvCxnSpPr/>
              <p:nvPr/>
            </p:nvCxnSpPr>
            <p:spPr>
              <a:xfrm flipH="1" flipV="1">
                <a:off x="7924800" y="1676400"/>
                <a:ext cx="76200" cy="3926048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B9562E5-D555-8C0B-9BB0-2DD375B6CB74}"/>
                  </a:ext>
                </a:extLst>
              </p:cNvPr>
              <p:cNvCxnSpPr/>
              <p:nvPr/>
            </p:nvCxnSpPr>
            <p:spPr>
              <a:xfrm flipV="1">
                <a:off x="5486400" y="1676400"/>
                <a:ext cx="0" cy="160020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4AA2E49-B58E-5A30-69C1-7BEA78D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808619"/>
                <a:ext cx="2800350" cy="981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44D6C605-6585-9535-D698-65A49BD3A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5257800"/>
                <a:ext cx="2847975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9744DD-BDAE-3303-8E80-745B1C009423}"/>
                  </a:ext>
                </a:extLst>
              </p:cNvPr>
              <p:cNvCxnSpPr/>
              <p:nvPr/>
            </p:nvCxnSpPr>
            <p:spPr>
              <a:xfrm flipH="1" flipV="1">
                <a:off x="5943600" y="1676401"/>
                <a:ext cx="1828800" cy="2743199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5B31771-9647-D2E0-82E1-3BEB080A8CA5}"/>
                  </a:ext>
                </a:extLst>
              </p:cNvPr>
              <p:cNvCxnSpPr/>
              <p:nvPr/>
            </p:nvCxnSpPr>
            <p:spPr>
              <a:xfrm>
                <a:off x="5486400" y="3409049"/>
                <a:ext cx="609600" cy="95588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A8D4CF-8279-342A-A3F7-2F262DFE3D26}"/>
                  </a:ext>
                </a:extLst>
              </p:cNvPr>
              <p:cNvCxnSpPr/>
              <p:nvPr/>
            </p:nvCxnSpPr>
            <p:spPr>
              <a:xfrm flipH="1" flipV="1">
                <a:off x="5486400" y="3409050"/>
                <a:ext cx="609600" cy="26107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506D2E-DCF4-C211-CB60-1AA3F3F17DD5}"/>
                  </a:ext>
                </a:extLst>
              </p:cNvPr>
              <p:cNvCxnSpPr/>
              <p:nvPr/>
            </p:nvCxnSpPr>
            <p:spPr>
              <a:xfrm flipV="1">
                <a:off x="8001000" y="5602448"/>
                <a:ext cx="0" cy="41735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8ACD06A-532B-01A6-D0D6-3530E1B0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09" y="4001061"/>
            <a:ext cx="858202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32A68-F965-D192-6140-61CB43DED58D}"/>
              </a:ext>
            </a:extLst>
          </p:cNvPr>
          <p:cNvSpPr txBox="1"/>
          <p:nvPr/>
        </p:nvSpPr>
        <p:spPr>
          <a:xfrm>
            <a:off x="2581273" y="1592818"/>
            <a:ext cx="111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80DA9-9265-7957-4D1E-55F1AE3EAF5F}"/>
              </a:ext>
            </a:extLst>
          </p:cNvPr>
          <p:cNvSpPr txBox="1"/>
          <p:nvPr/>
        </p:nvSpPr>
        <p:spPr>
          <a:xfrm>
            <a:off x="1981197" y="2031415"/>
            <a:ext cx="324526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ID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RawData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it-IT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Col2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Col3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it-IT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Col4</a:t>
            </a:r>
            <a:r>
              <a:rPr lang="it-IT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it-IT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UnpivotResults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52168-A67A-D4BD-3F65-E115E814FE6F}"/>
              </a:ext>
            </a:extLst>
          </p:cNvPr>
          <p:cNvSpPr txBox="1"/>
          <p:nvPr/>
        </p:nvSpPr>
        <p:spPr>
          <a:xfrm>
            <a:off x="7769257" y="1592818"/>
            <a:ext cx="149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APPLY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39839B-3DE0-AB59-F99E-E29B2A69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351866"/>
            <a:ext cx="2708724" cy="7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C9B6E-7F97-331A-D299-EDFBAAC8DA36}"/>
              </a:ext>
            </a:extLst>
          </p:cNvPr>
          <p:cNvSpPr/>
          <p:nvPr/>
        </p:nvSpPr>
        <p:spPr>
          <a:xfrm>
            <a:off x="6096000" y="2475178"/>
            <a:ext cx="40766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*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38CD3-B468-CF73-CDC6-D8F67EEC08B2}"/>
              </a:ext>
            </a:extLst>
          </p:cNvPr>
          <p:cNvSpPr/>
          <p:nvPr/>
        </p:nvSpPr>
        <p:spPr>
          <a:xfrm>
            <a:off x="6629398" y="4457250"/>
            <a:ext cx="1600200" cy="2011456"/>
          </a:xfrm>
          <a:prstGeom prst="rect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C1517-18CC-2307-26BB-4E9AE97336D0}"/>
              </a:ext>
            </a:extLst>
          </p:cNvPr>
          <p:cNvSpPr/>
          <p:nvPr/>
        </p:nvSpPr>
        <p:spPr>
          <a:xfrm>
            <a:off x="6109447" y="2434837"/>
            <a:ext cx="4340534" cy="14927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ID,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4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</a:t>
            </a:r>
          </a:p>
          <a:p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</a:t>
            </a:r>
            <a:r>
              <a:rPr lang="en-US" sz="1100" b="1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APPLY</a:t>
            </a:r>
            <a:r>
              <a:rPr lang="en-US" sz="1100" b="1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'Col1'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'Col2'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'Col3'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'Col4'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Col4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  <a:endParaRPr lang="en-US" sz="1100" dirty="0">
              <a:solidFill>
                <a:prstClr val="black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x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PropertyName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PropertyValue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6E88790A-04D6-CB59-584A-77AB009D9AFB}"/>
              </a:ext>
            </a:extLst>
          </p:cNvPr>
          <p:cNvSpPr txBox="1">
            <a:spLocks/>
          </p:cNvSpPr>
          <p:nvPr/>
        </p:nvSpPr>
        <p:spPr>
          <a:xfrm>
            <a:off x="990598" y="2857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-based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03B4BA-DF35-0651-E082-DA82D96A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7" y="4289536"/>
            <a:ext cx="4533900" cy="24479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66478-CD10-C759-4E8C-8F3DE33EA9FC}"/>
              </a:ext>
            </a:extLst>
          </p:cNvPr>
          <p:cNvGrpSpPr/>
          <p:nvPr/>
        </p:nvGrpSpPr>
        <p:grpSpPr>
          <a:xfrm>
            <a:off x="6109448" y="3888844"/>
            <a:ext cx="4533900" cy="2969156"/>
            <a:chOff x="6109448" y="3888844"/>
            <a:chExt cx="4533900" cy="2851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04601E2-A8C2-106C-038B-2BCC323C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448" y="4292094"/>
              <a:ext cx="4533900" cy="24479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F3889-9F37-8992-2CFB-2E8EC898149D}"/>
                </a:ext>
              </a:extLst>
            </p:cNvPr>
            <p:cNvSpPr txBox="1"/>
            <p:nvPr/>
          </p:nvSpPr>
          <p:spPr>
            <a:xfrm>
              <a:off x="6145521" y="3888844"/>
              <a:ext cx="4340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WHERE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PropertyValue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IS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NOT</a:t>
              </a:r>
              <a:r>
                <a:rPr lang="en-US" sz="11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NULL</a:t>
              </a:r>
              <a:endParaRPr lang="en-US" sz="1100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9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7A9D99-E72D-09F9-7F94-8801E327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65138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alibri" panose="020F0502020204030204" pitchFamily="34" charset="0"/>
              </a:rPr>
              <a:t>The </a:t>
            </a:r>
            <a:r>
              <a:rPr lang="en-US" sz="3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3400" dirty="0">
                <a:latin typeface="Calibri" panose="020F0502020204030204" pitchFamily="34" charset="0"/>
              </a:rPr>
              <a:t>-based unpivot</a:t>
            </a:r>
            <a:endParaRPr lang="en-US" sz="3400" dirty="0">
              <a:solidFill>
                <a:srgbClr val="FF66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31722-A41A-3BBA-ADCA-44A07690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790700"/>
            <a:ext cx="877644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@MyString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'1,2,3,4,5'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@MyString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',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[value]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[blah]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 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STRING_SPLIT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ListColumn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[id]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 x</a:t>
            </a:r>
            <a:endParaRPr lang="en-US" sz="24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Notes:</a:t>
            </a:r>
          </a:p>
          <a:p>
            <a:r>
              <a:rPr lang="en-US" sz="1800" dirty="0">
                <a:highlight>
                  <a:srgbClr val="FFFFFF"/>
                </a:highlight>
                <a:cs typeface="Cascadia Mono" panose="020B0609020000020004" pitchFamily="49" charset="0"/>
              </a:rPr>
              <a:t>Requires the FROM clause</a:t>
            </a:r>
          </a:p>
          <a:p>
            <a:r>
              <a:rPr lang="en-US" sz="1800" dirty="0">
                <a:cs typeface="Cascadia Mono" panose="020B0609020000020004" pitchFamily="49" charset="0"/>
              </a:rPr>
              <a:t>Requires SQL Server 2016+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1A5C4-1361-B3FF-791B-9EDBCBBA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96" y="1790700"/>
            <a:ext cx="902950" cy="2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0FD96-8F9A-DBD1-9A86-BBABCE08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612659"/>
            <a:ext cx="3990975" cy="2409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CB0E24-2721-8A1D-BE06-741E972F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465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</a:rPr>
              <a:t>Multi-UNPIVOT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C72D8-1208-ABC8-CE36-95AEACD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790701"/>
            <a:ext cx="8229600" cy="3505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Normalizes hard-core </a:t>
            </a:r>
            <a:r>
              <a:rPr lang="en-US" dirty="0" err="1">
                <a:latin typeface="Calibri" panose="020F0502020204030204" pitchFamily="34" charset="0"/>
              </a:rPr>
              <a:t>denormalized</a:t>
            </a:r>
            <a:r>
              <a:rPr lang="en-US" dirty="0">
                <a:latin typeface="Calibri" panose="020F0502020204030204" pitchFamily="34" charset="0"/>
              </a:rPr>
              <a:t>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412AC-7F61-09FC-FEC4-7BCE1FE20B69}"/>
              </a:ext>
            </a:extLst>
          </p:cNvPr>
          <p:cNvSpPr/>
          <p:nvPr/>
        </p:nvSpPr>
        <p:spPr>
          <a:xfrm>
            <a:off x="2457450" y="3401218"/>
            <a:ext cx="3696346" cy="7906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B65AF-8F06-B949-AA7F-AC242D98E2A1}"/>
              </a:ext>
            </a:extLst>
          </p:cNvPr>
          <p:cNvSpPr/>
          <p:nvPr/>
        </p:nvSpPr>
        <p:spPr>
          <a:xfrm>
            <a:off x="2457450" y="4254499"/>
            <a:ext cx="3696346" cy="767985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D2D9-9772-2A87-3613-599742259D48}"/>
              </a:ext>
            </a:extLst>
          </p:cNvPr>
          <p:cNvSpPr txBox="1"/>
          <p:nvPr/>
        </p:nvSpPr>
        <p:spPr>
          <a:xfrm>
            <a:off x="3639994" y="5365159"/>
            <a:ext cx="133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(Current)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C255C-5891-ED97-EE75-0D5379B5A0BD}"/>
              </a:ext>
            </a:extLst>
          </p:cNvPr>
          <p:cNvGrpSpPr/>
          <p:nvPr/>
        </p:nvGrpSpPr>
        <p:grpSpPr>
          <a:xfrm>
            <a:off x="7067227" y="3401218"/>
            <a:ext cx="3314700" cy="2356348"/>
            <a:chOff x="7067227" y="3401218"/>
            <a:chExt cx="3314700" cy="2356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45E440-FA86-FC6E-9753-A938D63F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7227" y="3401218"/>
              <a:ext cx="3314700" cy="138112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364A53-FFA5-519A-E0B4-3292C967172C}"/>
                </a:ext>
              </a:extLst>
            </p:cNvPr>
            <p:cNvSpPr txBox="1"/>
            <p:nvPr/>
          </p:nvSpPr>
          <p:spPr>
            <a:xfrm>
              <a:off x="8421060" y="5295901"/>
              <a:ext cx="1656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(Proposed)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17E5-F0CA-369D-BB77-CD8A9D84FD53}"/>
              </a:ext>
            </a:extLst>
          </p:cNvPr>
          <p:cNvSpPr/>
          <p:nvPr/>
        </p:nvSpPr>
        <p:spPr>
          <a:xfrm>
            <a:off x="2103344" y="770503"/>
            <a:ext cx="73037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B51A-9C62-66AB-D397-8E0AD30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14" y="4717677"/>
            <a:ext cx="7848600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05F3F-DDCE-A47E-B5E4-6F30AD12C701}"/>
              </a:ext>
            </a:extLst>
          </p:cNvPr>
          <p:cNvSpPr/>
          <p:nvPr/>
        </p:nvSpPr>
        <p:spPr>
          <a:xfrm>
            <a:off x="3158714" y="4717677"/>
            <a:ext cx="3276600" cy="457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79D4D8-7490-26B7-28C9-CE8954BE7F22}"/>
              </a:ext>
            </a:extLst>
          </p:cNvPr>
          <p:cNvSpPr/>
          <p:nvPr/>
        </p:nvSpPr>
        <p:spPr>
          <a:xfrm>
            <a:off x="6511514" y="4717678"/>
            <a:ext cx="3200400" cy="45720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9AA30-85EE-DFCF-CDB7-A3D0B5966D35}"/>
              </a:ext>
            </a:extLst>
          </p:cNvPr>
          <p:cNvCxnSpPr/>
          <p:nvPr/>
        </p:nvCxnSpPr>
        <p:spPr>
          <a:xfrm>
            <a:off x="9826214" y="4946277"/>
            <a:ext cx="0" cy="58737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11077C5-6D18-DE9D-0230-5D101DBA48C1}"/>
              </a:ext>
            </a:extLst>
          </p:cNvPr>
          <p:cNvSpPr/>
          <p:nvPr/>
        </p:nvSpPr>
        <p:spPr>
          <a:xfrm>
            <a:off x="2636744" y="1822077"/>
            <a:ext cx="1447800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9265F-84E9-1DA1-2F56-AF2F23E116EC}"/>
              </a:ext>
            </a:extLst>
          </p:cNvPr>
          <p:cNvSpPr/>
          <p:nvPr/>
        </p:nvSpPr>
        <p:spPr>
          <a:xfrm>
            <a:off x="9750014" y="4489077"/>
            <a:ext cx="152400" cy="11747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49FFC5-933F-309D-E86C-48FA82B74377}"/>
              </a:ext>
            </a:extLst>
          </p:cNvPr>
          <p:cNvSpPr/>
          <p:nvPr/>
        </p:nvSpPr>
        <p:spPr>
          <a:xfrm>
            <a:off x="2095500" y="774354"/>
            <a:ext cx="8001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161E-6EB7-186D-778D-29A2B2B2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69" y="4748422"/>
            <a:ext cx="7175604" cy="657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34E7C-8CD0-2721-1C08-DB9A9F3AF6DA}"/>
              </a:ext>
            </a:extLst>
          </p:cNvPr>
          <p:cNvSpPr/>
          <p:nvPr/>
        </p:nvSpPr>
        <p:spPr>
          <a:xfrm>
            <a:off x="3162300" y="4748421"/>
            <a:ext cx="2133600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CF518-B7F7-2C13-48F6-A5BAEF6393C5}"/>
              </a:ext>
            </a:extLst>
          </p:cNvPr>
          <p:cNvSpPr/>
          <p:nvPr/>
        </p:nvSpPr>
        <p:spPr>
          <a:xfrm>
            <a:off x="5372100" y="4748420"/>
            <a:ext cx="2057400" cy="657226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28A04-9BC5-95D3-9CBD-76273930BF7C}"/>
              </a:ext>
            </a:extLst>
          </p:cNvPr>
          <p:cNvSpPr/>
          <p:nvPr/>
        </p:nvSpPr>
        <p:spPr>
          <a:xfrm>
            <a:off x="7658100" y="4913452"/>
            <a:ext cx="1615573" cy="2159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3BC51-D2ED-D1B3-5E4C-EA27D90E99F0}"/>
              </a:ext>
            </a:extLst>
          </p:cNvPr>
          <p:cNvSpPr/>
          <p:nvPr/>
        </p:nvSpPr>
        <p:spPr>
          <a:xfrm>
            <a:off x="7663825" y="5170627"/>
            <a:ext cx="1609848" cy="23501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A664D-C3BE-FABA-9D3C-220D0B4137BF}"/>
              </a:ext>
            </a:extLst>
          </p:cNvPr>
          <p:cNvCxnSpPr/>
          <p:nvPr/>
        </p:nvCxnSpPr>
        <p:spPr>
          <a:xfrm>
            <a:off x="7540938" y="4913452"/>
            <a:ext cx="0" cy="7493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5EFC7-6934-88B3-6055-0C724D3978A7}"/>
              </a:ext>
            </a:extLst>
          </p:cNvPr>
          <p:cNvSpPr/>
          <p:nvPr/>
        </p:nvSpPr>
        <p:spPr>
          <a:xfrm>
            <a:off x="7464738" y="4443622"/>
            <a:ext cx="193362" cy="14033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43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9B9D9-07CA-7935-F897-1CAD7D872329}"/>
              </a:ext>
            </a:extLst>
          </p:cNvPr>
          <p:cNvSpPr/>
          <p:nvPr/>
        </p:nvSpPr>
        <p:spPr>
          <a:xfrm>
            <a:off x="2095500" y="769382"/>
            <a:ext cx="8001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F652-880B-9ADF-1711-3BBD6A0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9" y="4743450"/>
            <a:ext cx="6839109" cy="104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76C69-B8B8-A49C-7F1B-9684FA608AA0}"/>
              </a:ext>
            </a:extLst>
          </p:cNvPr>
          <p:cNvSpPr/>
          <p:nvPr/>
        </p:nvSpPr>
        <p:spPr>
          <a:xfrm>
            <a:off x="3185161" y="4743450"/>
            <a:ext cx="1066800" cy="1047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E1F5-3B67-53EC-1B8C-6413AB984445}"/>
              </a:ext>
            </a:extLst>
          </p:cNvPr>
          <p:cNvSpPr/>
          <p:nvPr/>
        </p:nvSpPr>
        <p:spPr>
          <a:xfrm>
            <a:off x="4290063" y="4743450"/>
            <a:ext cx="1028700" cy="104792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109F-99F4-DF9D-9538-B6F4D121FCF2}"/>
              </a:ext>
            </a:extLst>
          </p:cNvPr>
          <p:cNvSpPr/>
          <p:nvPr/>
        </p:nvSpPr>
        <p:spPr>
          <a:xfrm>
            <a:off x="5604510" y="4972050"/>
            <a:ext cx="154305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26C71-BB98-DC34-9286-EBCD013D6B9A}"/>
              </a:ext>
            </a:extLst>
          </p:cNvPr>
          <p:cNvSpPr/>
          <p:nvPr/>
        </p:nvSpPr>
        <p:spPr>
          <a:xfrm>
            <a:off x="7210918" y="4968625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802D3-7932-BD8F-239D-43BEA43BA1BA}"/>
              </a:ext>
            </a:extLst>
          </p:cNvPr>
          <p:cNvSpPr/>
          <p:nvPr/>
        </p:nvSpPr>
        <p:spPr>
          <a:xfrm>
            <a:off x="5604510" y="5422400"/>
            <a:ext cx="1543050" cy="36897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5E12-4438-242D-4E7C-6D5220C6C2C5}"/>
              </a:ext>
            </a:extLst>
          </p:cNvPr>
          <p:cNvSpPr/>
          <p:nvPr/>
        </p:nvSpPr>
        <p:spPr>
          <a:xfrm>
            <a:off x="7210917" y="5175785"/>
            <a:ext cx="1746550" cy="17384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ADA9B-BA51-1F40-1CE5-37B9EC2D3DF5}"/>
              </a:ext>
            </a:extLst>
          </p:cNvPr>
          <p:cNvSpPr/>
          <p:nvPr/>
        </p:nvSpPr>
        <p:spPr>
          <a:xfrm>
            <a:off x="7210917" y="5411698"/>
            <a:ext cx="1746550" cy="155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F48C0-09C8-FBE9-5A4D-154BD5224054}"/>
              </a:ext>
            </a:extLst>
          </p:cNvPr>
          <p:cNvSpPr/>
          <p:nvPr/>
        </p:nvSpPr>
        <p:spPr>
          <a:xfrm>
            <a:off x="7210918" y="5629596"/>
            <a:ext cx="1746550" cy="161782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90B58-FF9F-07DD-28E7-F6B62E54B169}"/>
              </a:ext>
            </a:extLst>
          </p:cNvPr>
          <p:cNvCxnSpPr/>
          <p:nvPr/>
        </p:nvCxnSpPr>
        <p:spPr>
          <a:xfrm>
            <a:off x="5471160" y="4968625"/>
            <a:ext cx="0" cy="9940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1AE22-FF07-AD56-8893-3BEC8BCA13B2}"/>
              </a:ext>
            </a:extLst>
          </p:cNvPr>
          <p:cNvSpPr/>
          <p:nvPr/>
        </p:nvSpPr>
        <p:spPr>
          <a:xfrm>
            <a:off x="5382120" y="4514850"/>
            <a:ext cx="222390" cy="15239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7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26A2-BC54-7D44-12C3-A97E9CF1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9" y="4476750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35C79F-F2B9-7DF9-F8A6-21BBD574E903}"/>
              </a:ext>
            </a:extLst>
          </p:cNvPr>
          <p:cNvSpPr/>
          <p:nvPr/>
        </p:nvSpPr>
        <p:spPr>
          <a:xfrm>
            <a:off x="2095500" y="502682"/>
            <a:ext cx="8001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UNPIVOT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1087F-D93D-90F1-88FB-F1313E428093}"/>
              </a:ext>
            </a:extLst>
          </p:cNvPr>
          <p:cNvCxnSpPr/>
          <p:nvPr/>
        </p:nvCxnSpPr>
        <p:spPr>
          <a:xfrm>
            <a:off x="3238500" y="4705350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C599E21-77C6-4088-47A2-32C6387B7A2F}"/>
              </a:ext>
            </a:extLst>
          </p:cNvPr>
          <p:cNvSpPr/>
          <p:nvPr/>
        </p:nvSpPr>
        <p:spPr>
          <a:xfrm>
            <a:off x="3352801" y="4705350"/>
            <a:ext cx="1638298" cy="7727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45FE3A-6E4F-F5FE-70C1-28F0740A9504}"/>
              </a:ext>
            </a:extLst>
          </p:cNvPr>
          <p:cNvSpPr/>
          <p:nvPr/>
        </p:nvSpPr>
        <p:spPr>
          <a:xfrm>
            <a:off x="3352801" y="5554303"/>
            <a:ext cx="1638298" cy="751248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0F985-BCE7-F993-3B69-6F585E81273F}"/>
              </a:ext>
            </a:extLst>
          </p:cNvPr>
          <p:cNvSpPr/>
          <p:nvPr/>
        </p:nvSpPr>
        <p:spPr>
          <a:xfrm>
            <a:off x="5029202" y="4705350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04BD2-0A00-93FC-FD91-63B8CFA71FF5}"/>
              </a:ext>
            </a:extLst>
          </p:cNvPr>
          <p:cNvSpPr/>
          <p:nvPr/>
        </p:nvSpPr>
        <p:spPr>
          <a:xfrm>
            <a:off x="5029202" y="5544381"/>
            <a:ext cx="1638298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62375-360F-9BEC-9F77-EE869318B377}"/>
              </a:ext>
            </a:extLst>
          </p:cNvPr>
          <p:cNvSpPr/>
          <p:nvPr/>
        </p:nvSpPr>
        <p:spPr>
          <a:xfrm>
            <a:off x="6736424" y="4705350"/>
            <a:ext cx="1956821" cy="167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02BB8-28C4-21BD-72D7-10E3E0C7881D}"/>
              </a:ext>
            </a:extLst>
          </p:cNvPr>
          <p:cNvSpPr/>
          <p:nvPr/>
        </p:nvSpPr>
        <p:spPr>
          <a:xfrm>
            <a:off x="6736423" y="5099783"/>
            <a:ext cx="1956821" cy="2151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F403E-7D2E-AB80-ADFB-C74B4D69228D}"/>
              </a:ext>
            </a:extLst>
          </p:cNvPr>
          <p:cNvSpPr/>
          <p:nvPr/>
        </p:nvSpPr>
        <p:spPr>
          <a:xfrm>
            <a:off x="6736422" y="5534908"/>
            <a:ext cx="1956821" cy="1732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69484-8EFE-1C9A-9BCC-8522D674C6F8}"/>
              </a:ext>
            </a:extLst>
          </p:cNvPr>
          <p:cNvSpPr/>
          <p:nvPr/>
        </p:nvSpPr>
        <p:spPr>
          <a:xfrm>
            <a:off x="6736422" y="5925381"/>
            <a:ext cx="1951692" cy="2277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5D78D-99FD-F6DE-70A6-9DBB57F9FA88}"/>
              </a:ext>
            </a:extLst>
          </p:cNvPr>
          <p:cNvSpPr/>
          <p:nvPr/>
        </p:nvSpPr>
        <p:spPr>
          <a:xfrm>
            <a:off x="5023208" y="5131133"/>
            <a:ext cx="1644292" cy="34696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01B3B-73AA-D81F-7757-B67574994B0A}"/>
              </a:ext>
            </a:extLst>
          </p:cNvPr>
          <p:cNvSpPr/>
          <p:nvPr/>
        </p:nvSpPr>
        <p:spPr>
          <a:xfrm>
            <a:off x="5041614" y="5977470"/>
            <a:ext cx="1644292" cy="32808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02172-EE4B-43C4-D909-78832155F178}"/>
              </a:ext>
            </a:extLst>
          </p:cNvPr>
          <p:cNvSpPr/>
          <p:nvPr/>
        </p:nvSpPr>
        <p:spPr>
          <a:xfrm>
            <a:off x="6736420" y="4907953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D2209-E4BD-1324-8839-EE2784850B7C}"/>
              </a:ext>
            </a:extLst>
          </p:cNvPr>
          <p:cNvSpPr/>
          <p:nvPr/>
        </p:nvSpPr>
        <p:spPr>
          <a:xfrm>
            <a:off x="6731292" y="5340051"/>
            <a:ext cx="1961949" cy="163447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ACB46-F241-FD32-1AED-1C2ACA165582}"/>
              </a:ext>
            </a:extLst>
          </p:cNvPr>
          <p:cNvSpPr/>
          <p:nvPr/>
        </p:nvSpPr>
        <p:spPr>
          <a:xfrm>
            <a:off x="6733855" y="5734406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AF884-FBCC-D76C-9408-2F77F51DAFDC}"/>
              </a:ext>
            </a:extLst>
          </p:cNvPr>
          <p:cNvSpPr/>
          <p:nvPr/>
        </p:nvSpPr>
        <p:spPr>
          <a:xfrm>
            <a:off x="6731292" y="618077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8F5E7-B312-BEB0-F515-26EBAB4800FE}"/>
              </a:ext>
            </a:extLst>
          </p:cNvPr>
          <p:cNvSpPr/>
          <p:nvPr/>
        </p:nvSpPr>
        <p:spPr>
          <a:xfrm>
            <a:off x="3150870" y="4302726"/>
            <a:ext cx="152398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C2F0-70BF-27FF-7416-BFEB2F50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06" y="4485939"/>
            <a:ext cx="6597747" cy="1923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BF7809-432F-D3A9-3D17-8BE05AF33372}"/>
              </a:ext>
            </a:extLst>
          </p:cNvPr>
          <p:cNvSpPr/>
          <p:nvPr/>
        </p:nvSpPr>
        <p:spPr>
          <a:xfrm>
            <a:off x="2096620" y="500441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C7965-D6A3-491F-B8BA-2B394D76BDE6}"/>
              </a:ext>
            </a:extLst>
          </p:cNvPr>
          <p:cNvCxnSpPr/>
          <p:nvPr/>
        </p:nvCxnSpPr>
        <p:spPr>
          <a:xfrm>
            <a:off x="3230207" y="4714539"/>
            <a:ext cx="0" cy="18288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5A1EFE0-2003-98A1-3158-B7BCD0DE0A33}"/>
              </a:ext>
            </a:extLst>
          </p:cNvPr>
          <p:cNvSpPr/>
          <p:nvPr/>
        </p:nvSpPr>
        <p:spPr>
          <a:xfrm>
            <a:off x="3344508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B7323-52A9-CDA4-6A20-1FC97CF01E05}"/>
              </a:ext>
            </a:extLst>
          </p:cNvPr>
          <p:cNvSpPr/>
          <p:nvPr/>
        </p:nvSpPr>
        <p:spPr>
          <a:xfrm>
            <a:off x="3344508" y="6148010"/>
            <a:ext cx="1638298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BFBA6-FD00-08FB-702A-A2273DFB52EF}"/>
              </a:ext>
            </a:extLst>
          </p:cNvPr>
          <p:cNvSpPr/>
          <p:nvPr/>
        </p:nvSpPr>
        <p:spPr>
          <a:xfrm>
            <a:off x="5020909" y="4714539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8E3D80-2A7F-02B8-32A6-DACF85A6EBFC}"/>
              </a:ext>
            </a:extLst>
          </p:cNvPr>
          <p:cNvSpPr/>
          <p:nvPr/>
        </p:nvSpPr>
        <p:spPr>
          <a:xfrm>
            <a:off x="6728131" y="4714539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2E0EF-F421-C372-94A0-0177C8CF76CB}"/>
              </a:ext>
            </a:extLst>
          </p:cNvPr>
          <p:cNvSpPr/>
          <p:nvPr/>
        </p:nvSpPr>
        <p:spPr>
          <a:xfrm>
            <a:off x="5033321" y="6148010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D9767-69D8-F330-FBB7-E4B645573B8D}"/>
              </a:ext>
            </a:extLst>
          </p:cNvPr>
          <p:cNvSpPr/>
          <p:nvPr/>
        </p:nvSpPr>
        <p:spPr>
          <a:xfrm>
            <a:off x="6728128" y="6148010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AC9F8-F803-CCB5-9971-8C041D5CC7E8}"/>
              </a:ext>
            </a:extLst>
          </p:cNvPr>
          <p:cNvSpPr/>
          <p:nvPr/>
        </p:nvSpPr>
        <p:spPr>
          <a:xfrm>
            <a:off x="3161283" y="4311915"/>
            <a:ext cx="145121" cy="23507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8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CC983-C476-27A5-65ED-ED5B0738E194}"/>
              </a:ext>
            </a:extLst>
          </p:cNvPr>
          <p:cNvSpPr/>
          <p:nvPr/>
        </p:nvSpPr>
        <p:spPr>
          <a:xfrm>
            <a:off x="2095500" y="674132"/>
            <a:ext cx="8001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ServerName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[Contact2_Phone]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'|'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element1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[Contact2_FName]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transform1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LName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element2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[Contact2_LName]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transform2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Phone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element3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[Contact1_Phone]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[Contact2_Phone]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transform3</a:t>
            </a:r>
          </a:p>
          <a:p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element3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8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B527A0-86D2-7B22-B3C1-97B410B1F4CC}"/>
              </a:ext>
            </a:extLst>
          </p:cNvPr>
          <p:cNvCxnSpPr/>
          <p:nvPr/>
        </p:nvCxnSpPr>
        <p:spPr>
          <a:xfrm flipH="1">
            <a:off x="3086101" y="789106"/>
            <a:ext cx="60959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C12017-3663-181C-6021-95D07E8F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5318356"/>
            <a:ext cx="6400800" cy="6252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6252D-0C20-B386-8989-E39C14E614E6}"/>
              </a:ext>
            </a:extLst>
          </p:cNvPr>
          <p:cNvCxnSpPr/>
          <p:nvPr/>
        </p:nvCxnSpPr>
        <p:spPr>
          <a:xfrm>
            <a:off x="3238500" y="5562600"/>
            <a:ext cx="0" cy="533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625E0-4611-3406-A3DC-13F2E1F24080}"/>
              </a:ext>
            </a:extLst>
          </p:cNvPr>
          <p:cNvSpPr/>
          <p:nvPr/>
        </p:nvSpPr>
        <p:spPr>
          <a:xfrm>
            <a:off x="3352801" y="5511817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120E1-15FC-9414-3480-3C1A82249861}"/>
              </a:ext>
            </a:extLst>
          </p:cNvPr>
          <p:cNvSpPr/>
          <p:nvPr/>
        </p:nvSpPr>
        <p:spPr>
          <a:xfrm>
            <a:off x="3352801" y="5749699"/>
            <a:ext cx="1638298" cy="168651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3852E-6D13-DF59-703E-E289B901C606}"/>
              </a:ext>
            </a:extLst>
          </p:cNvPr>
          <p:cNvSpPr/>
          <p:nvPr/>
        </p:nvSpPr>
        <p:spPr>
          <a:xfrm>
            <a:off x="4991099" y="5510105"/>
            <a:ext cx="1638298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B661-6796-28BC-A807-72E06F3051CB}"/>
              </a:ext>
            </a:extLst>
          </p:cNvPr>
          <p:cNvSpPr/>
          <p:nvPr/>
        </p:nvSpPr>
        <p:spPr>
          <a:xfrm>
            <a:off x="6622110" y="5510104"/>
            <a:ext cx="1956821" cy="2026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BFBF8-5614-EBD9-CD57-69CD37A85222}"/>
              </a:ext>
            </a:extLst>
          </p:cNvPr>
          <p:cNvSpPr/>
          <p:nvPr/>
        </p:nvSpPr>
        <p:spPr>
          <a:xfrm>
            <a:off x="4991099" y="5751621"/>
            <a:ext cx="1644292" cy="166730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58D16-9299-5D2D-A07E-874956BEBD25}"/>
              </a:ext>
            </a:extLst>
          </p:cNvPr>
          <p:cNvSpPr/>
          <p:nvPr/>
        </p:nvSpPr>
        <p:spPr>
          <a:xfrm>
            <a:off x="6631966" y="5751621"/>
            <a:ext cx="1956821" cy="166729"/>
          </a:xfrm>
          <a:prstGeom prst="rect">
            <a:avLst/>
          </a:prstGeom>
          <a:noFill/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A117F-E608-EE08-428F-865F0864DCBE}"/>
              </a:ext>
            </a:extLst>
          </p:cNvPr>
          <p:cNvSpPr txBox="1"/>
          <p:nvPr/>
        </p:nvSpPr>
        <p:spPr>
          <a:xfrm>
            <a:off x="2838448" y="674131"/>
            <a:ext cx="1975599" cy="306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nsolas" panose="020B0609020204030204" pitchFamily="49" charset="0"/>
              </a:rPr>
              <a:t>transform3.*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4C2A22-F33A-8DAB-144E-5AE18842BE6E}"/>
              </a:ext>
            </a:extLst>
          </p:cNvPr>
          <p:cNvSpPr/>
          <p:nvPr/>
        </p:nvSpPr>
        <p:spPr>
          <a:xfrm>
            <a:off x="3165513" y="5178199"/>
            <a:ext cx="145974" cy="1143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0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5F7895D7-3D29-5A34-D2CB-5D709BE9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 of the Multi-UNPIVOT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70CE98B-7036-7EF0-FFF0-53C258AD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source code</a:t>
            </a:r>
          </a:p>
        </p:txBody>
      </p:sp>
    </p:spTree>
    <p:extLst>
      <p:ext uri="{BB962C8B-B14F-4D97-AF65-F5344CB8AC3E}">
        <p14:creationId xmlns:p14="http://schemas.microsoft.com/office/powerpoint/2010/main" val="345980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F66288-0F51-AAB2-625A-E5C4DE7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499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Vertical Data to Horizontal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382DA-9C47-361A-5EF1-01F4508E2F2F}"/>
              </a:ext>
            </a:extLst>
          </p:cNvPr>
          <p:cNvCxnSpPr/>
          <p:nvPr/>
        </p:nvCxnSpPr>
        <p:spPr>
          <a:xfrm>
            <a:off x="5634814" y="1435028"/>
            <a:ext cx="495300" cy="0"/>
          </a:xfrm>
          <a:prstGeom prst="straightConnector1">
            <a:avLst/>
          </a:prstGeom>
          <a:ln w="444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72F0D-A384-E113-C339-9E53114E0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30186"/>
              </p:ext>
            </p:extLst>
          </p:nvPr>
        </p:nvGraphicFramePr>
        <p:xfrm>
          <a:off x="6564649" y="1143256"/>
          <a:ext cx="3803034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ServerName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Primary…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Secondary…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Patching…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/>
                        <a:t>MAZSQLWPS001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Ann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D747BF-52F5-FB16-49B4-6A0694514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53347"/>
              </p:ext>
            </p:extLst>
          </p:nvPr>
        </p:nvGraphicFramePr>
        <p:xfrm>
          <a:off x="1397246" y="1054028"/>
          <a:ext cx="3944882" cy="12551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ServerName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PropertyName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PropertyValue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Primary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Jeff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Secondary Contact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Ann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Tertiary 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/>
                        <a:t>MAZSQLWPS001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Patching Approver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Joanne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633B69-F1B8-332B-4EE2-024F25F40F5E}"/>
              </a:ext>
            </a:extLst>
          </p:cNvPr>
          <p:cNvSpPr txBox="1"/>
          <p:nvPr/>
        </p:nvSpPr>
        <p:spPr>
          <a:xfrm>
            <a:off x="998009" y="2511821"/>
            <a:ext cx="6656932" cy="37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[Primary Contact]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[Secondary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[Tertiary Contact]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[Access Approver]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AS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[Patching Approver]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DISTINCT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'Primary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base.ServerName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'Secondary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sec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solidFill>
                <a:srgbClr val="008080"/>
              </a:solidFill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Tertiary Contact'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tri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access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8080"/>
                </a:solidFill>
                <a:highlight>
                  <a:srgbClr val="FFFF00"/>
                </a:highlight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FULL OUTER JOIN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(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SELECT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,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PropertyValue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FROM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[Table1]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WHERE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PropertyName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FF000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Patching Approver'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)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rgbClr val="0000FF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ON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base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=</a:t>
            </a:r>
            <a:r>
              <a:rPr lang="en-US" sz="900" b="1" dirty="0"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 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patch</a:t>
            </a:r>
            <a:r>
              <a:rPr lang="en-US" sz="900" b="1" dirty="0" err="1">
                <a:solidFill>
                  <a:srgbClr val="8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.</a:t>
            </a:r>
            <a:r>
              <a:rPr lang="en-US" sz="900" b="1" dirty="0" err="1">
                <a:solidFill>
                  <a:srgbClr val="008080"/>
                </a:solidFill>
                <a:latin typeface="Cascadia Mono" panose="020B0609020000020004" pitchFamily="49" charset="0"/>
                <a:ea typeface="Calibri"/>
                <a:cs typeface="Cascadia Mono" panose="020B0609020000020004" pitchFamily="49" charset="0"/>
              </a:rPr>
              <a:t>ServerName</a:t>
            </a:r>
            <a:endParaRPr lang="en-US" sz="900" b="1" dirty="0">
              <a:latin typeface="Cascadia Mono" panose="020B0609020000020004" pitchFamily="49" charset="0"/>
              <a:ea typeface="Calibri"/>
              <a:cs typeface="Cascadia Mono" panose="020B06090200000200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B2F55E9-59E4-5206-39BE-052F294D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1" y="2226829"/>
            <a:ext cx="914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8DB51B-41F0-6326-76A6-F85E3D2F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77" y="1738500"/>
            <a:ext cx="1515344" cy="8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20D94F-EA6D-B541-BDAA-82B1D8EBA2F3}"/>
              </a:ext>
            </a:extLst>
          </p:cNvPr>
          <p:cNvCxnSpPr/>
          <p:nvPr/>
        </p:nvCxnSpPr>
        <p:spPr>
          <a:xfrm flipV="1">
            <a:off x="7207621" y="2067590"/>
            <a:ext cx="1371600" cy="525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8BFDF410-5741-356A-272A-8652B85D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2625910"/>
            <a:ext cx="1514957" cy="8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57B5E4-E3EA-47CD-5080-7A9A76EED5FF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207622" y="2593541"/>
            <a:ext cx="1228242" cy="4466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C3894014-3595-E0D5-559E-55F3E8B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64" y="3620183"/>
            <a:ext cx="1514957" cy="75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0F06C9-B22F-B5C7-70AD-88C9242370F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207622" y="2625910"/>
            <a:ext cx="1228242" cy="13730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CBDF5145-A19D-101C-941B-10D34DF1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296" y="4598091"/>
            <a:ext cx="1521525" cy="7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11BFD6F-12F9-46A4-E416-B8CE0DA5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47" y="5572790"/>
            <a:ext cx="1521525" cy="77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66F4B-3D3A-3420-5A0A-26AD97D8060E}"/>
              </a:ext>
            </a:extLst>
          </p:cNvPr>
          <p:cNvCxnSpPr/>
          <p:nvPr/>
        </p:nvCxnSpPr>
        <p:spPr>
          <a:xfrm flipH="1" flipV="1">
            <a:off x="7207622" y="2615458"/>
            <a:ext cx="1319211" cy="25001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BF87B-1A4C-CCE7-2FC1-E993D0B7B780}"/>
              </a:ext>
            </a:extLst>
          </p:cNvPr>
          <p:cNvCxnSpPr/>
          <p:nvPr/>
        </p:nvCxnSpPr>
        <p:spPr>
          <a:xfrm flipH="1" flipV="1">
            <a:off x="7218050" y="2625910"/>
            <a:ext cx="1319212" cy="36326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12E53-5986-1D6D-2C16-8A077522959C}"/>
              </a:ext>
            </a:extLst>
          </p:cNvPr>
          <p:cNvCxnSpPr>
            <a:cxnSpLocks/>
          </p:cNvCxnSpPr>
          <p:nvPr/>
        </p:nvCxnSpPr>
        <p:spPr>
          <a:xfrm flipH="1" flipV="1">
            <a:off x="7978277" y="1502718"/>
            <a:ext cx="1515344" cy="56487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00B99-6485-0AE9-3ED6-7A32848AB342}"/>
              </a:ext>
            </a:extLst>
          </p:cNvPr>
          <p:cNvCxnSpPr/>
          <p:nvPr/>
        </p:nvCxnSpPr>
        <p:spPr>
          <a:xfrm flipH="1" flipV="1">
            <a:off x="8562147" y="1435031"/>
            <a:ext cx="1024748" cy="1605204"/>
          </a:xfrm>
          <a:prstGeom prst="straightConnector1">
            <a:avLst/>
          </a:prstGeom>
          <a:ln w="2222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DA07A-32C9-53D3-6D2B-D83CFFF2BC5D}"/>
              </a:ext>
            </a:extLst>
          </p:cNvPr>
          <p:cNvCxnSpPr/>
          <p:nvPr/>
        </p:nvCxnSpPr>
        <p:spPr>
          <a:xfrm flipH="1" flipV="1">
            <a:off x="9121158" y="1435030"/>
            <a:ext cx="465737" cy="2601116"/>
          </a:xfrm>
          <a:prstGeom prst="straightConnector1">
            <a:avLst/>
          </a:prstGeom>
          <a:ln w="222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0739F-43E4-1A95-4110-17D8C6CCCA69}"/>
              </a:ext>
            </a:extLst>
          </p:cNvPr>
          <p:cNvCxnSpPr/>
          <p:nvPr/>
        </p:nvCxnSpPr>
        <p:spPr>
          <a:xfrm flipH="1" flipV="1">
            <a:off x="9586895" y="1435028"/>
            <a:ext cx="88313" cy="3731052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549B20-35F7-95B3-7B7E-D23FC5657D32}"/>
              </a:ext>
            </a:extLst>
          </p:cNvPr>
          <p:cNvCxnSpPr/>
          <p:nvPr/>
        </p:nvCxnSpPr>
        <p:spPr>
          <a:xfrm flipV="1">
            <a:off x="9675208" y="1464189"/>
            <a:ext cx="292687" cy="4779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C61AF03-5270-98F4-F59D-96DFACD6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759" y="5428784"/>
            <a:ext cx="851981" cy="9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735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05179578-6D2E-5ECF-8AAE-36BF4693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Random extra UNPIVOT trivia…</a:t>
            </a:r>
          </a:p>
        </p:txBody>
      </p:sp>
    </p:spTree>
    <p:extLst>
      <p:ext uri="{BB962C8B-B14F-4D97-AF65-F5344CB8AC3E}">
        <p14:creationId xmlns:p14="http://schemas.microsoft.com/office/powerpoint/2010/main" val="2946398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7280EF-01AF-7EF4-5122-B291652A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27" y="800100"/>
            <a:ext cx="31051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11">
            <a:extLst>
              <a:ext uri="{FF2B5EF4-FFF2-40B4-BE49-F238E27FC236}">
                <a16:creationId xmlns:a16="http://schemas.microsoft.com/office/drawing/2014/main" id="{CB4CA0DC-0C22-0CF2-6635-4AD6D1AECCE6}"/>
              </a:ext>
            </a:extLst>
          </p:cNvPr>
          <p:cNvSpPr/>
          <p:nvPr/>
        </p:nvSpPr>
        <p:spPr>
          <a:xfrm>
            <a:off x="3070929" y="1790700"/>
            <a:ext cx="685800" cy="471688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B381C7-E494-20F0-0BFD-AA75A42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7" y="2552700"/>
            <a:ext cx="28003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10B5DB-F988-919F-72D4-B0F177BEC44C}"/>
              </a:ext>
            </a:extLst>
          </p:cNvPr>
          <p:cNvGrpSpPr/>
          <p:nvPr/>
        </p:nvGrpSpPr>
        <p:grpSpPr>
          <a:xfrm>
            <a:off x="2647950" y="2176491"/>
            <a:ext cx="2222567" cy="2700309"/>
            <a:chOff x="1143000" y="3205191"/>
            <a:chExt cx="2222567" cy="27003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12CFF-E561-8A54-0BF7-1438A8FC113C}"/>
                </a:ext>
              </a:extLst>
            </p:cNvPr>
            <p:cNvSpPr/>
            <p:nvPr/>
          </p:nvSpPr>
          <p:spPr>
            <a:xfrm>
              <a:off x="1143000" y="3586480"/>
              <a:ext cx="1108779" cy="2319020"/>
            </a:xfrm>
            <a:prstGeom prst="rect">
              <a:avLst/>
            </a:prstGeom>
            <a:noFill/>
            <a:ln w="635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BA05F-90A7-B45A-DA71-3A37C976F251}"/>
                </a:ext>
              </a:extLst>
            </p:cNvPr>
            <p:cNvSpPr txBox="1"/>
            <p:nvPr/>
          </p:nvSpPr>
          <p:spPr>
            <a:xfrm>
              <a:off x="2222567" y="320519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Calibri"/>
                </a:rPr>
                <a:t>Datatype</a:t>
              </a:r>
              <a:r>
                <a:rPr lang="en-US" kern="0" dirty="0">
                  <a:solidFill>
                    <a:prstClr val="black"/>
                  </a:solidFill>
                  <a:latin typeface="Calibri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C952E9-60F6-FA00-E4BB-5C34E574A9A9}"/>
              </a:ext>
            </a:extLst>
          </p:cNvPr>
          <p:cNvSpPr txBox="1"/>
          <p:nvPr/>
        </p:nvSpPr>
        <p:spPr>
          <a:xfrm>
            <a:off x="5537264" y="800100"/>
            <a:ext cx="52338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UnpivotResults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.*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fr-FR" sz="2400" b="1" dirty="0">
                <a:solidFill>
                  <a:schemeClr val="tx2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INTO </a:t>
            </a:r>
            <a:r>
              <a:rPr lang="fr-FR" sz="2400" b="1" dirty="0">
                <a:highlight>
                  <a:srgbClr val="FFFF00"/>
                </a:highlight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dbo.Table_1</a:t>
            </a:r>
            <a:endParaRPr lang="en-US" sz="24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ID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Col1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Col4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RawData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UNPIVOT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PropertyValue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PropertyName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Col1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Col2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Col3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prstClr val="black"/>
                </a:solidFill>
                <a:latin typeface="Consolas" panose="020B0609020204030204" pitchFamily="49" charset="0"/>
              </a:rPr>
              <a:t> Col4</a:t>
            </a:r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it-IT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UnpivotResults</a:t>
            </a:r>
            <a:endParaRPr lang="en-US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0602E-2102-4CE9-E88B-3BC5983A273F}"/>
              </a:ext>
            </a:extLst>
          </p:cNvPr>
          <p:cNvGrpSpPr/>
          <p:nvPr/>
        </p:nvGrpSpPr>
        <p:grpSpPr>
          <a:xfrm>
            <a:off x="5537265" y="4686300"/>
            <a:ext cx="4730685" cy="1752600"/>
            <a:chOff x="4032315" y="4572000"/>
            <a:chExt cx="4730685" cy="1752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BFEB95-8983-4BE2-F40B-66F4BBDA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315" y="4572000"/>
              <a:ext cx="4676775" cy="17526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475E4D-9AF3-D163-D175-FACC145D4815}"/>
                </a:ext>
              </a:extLst>
            </p:cNvPr>
            <p:cNvSpPr/>
            <p:nvPr/>
          </p:nvSpPr>
          <p:spPr>
            <a:xfrm>
              <a:off x="4702110" y="5562600"/>
              <a:ext cx="4060890" cy="381000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6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953DDB-59B5-F9B6-51EF-1EB5FA69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798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Converting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datetimes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fit in a varchar()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ACAAD-2C3C-593B-7C5C-06870E1CBC71}"/>
              </a:ext>
            </a:extLst>
          </p:cNvPr>
          <p:cNvSpPr txBox="1"/>
          <p:nvPr/>
        </p:nvSpPr>
        <p:spPr>
          <a:xfrm>
            <a:off x="6667500" y="5203746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milliseconds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704DDB-C76A-A28B-BBC9-0659269E111F}"/>
              </a:ext>
            </a:extLst>
          </p:cNvPr>
          <p:cNvCxnSpPr/>
          <p:nvPr/>
        </p:nvCxnSpPr>
        <p:spPr>
          <a:xfrm flipV="1">
            <a:off x="8763000" y="3943350"/>
            <a:ext cx="5334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0D517B-E26E-7631-583C-6A6AEDDE67A7}"/>
              </a:ext>
            </a:extLst>
          </p:cNvPr>
          <p:cNvSpPr/>
          <p:nvPr/>
        </p:nvSpPr>
        <p:spPr>
          <a:xfrm>
            <a:off x="1828800" y="173355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/>
              </a:rPr>
              <a:t>Original_Date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DateFormat1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120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DateFormat2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 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/>
              </a:rPr>
              <a:t>Convert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varchar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23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Consolas"/>
              </a:rPr>
              <a:t>getdate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(),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121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DateFormat3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2FFB-ACEB-AE64-F684-481C7B3A75D9}"/>
              </a:ext>
            </a:extLst>
          </p:cNvPr>
          <p:cNvSpPr txBox="1"/>
          <p:nvPr/>
        </p:nvSpPr>
        <p:spPr>
          <a:xfrm>
            <a:off x="5124450" y="4764048"/>
            <a:ext cx="227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seconds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8815A-43E5-365C-BCE6-04FA15BC1E4A}"/>
              </a:ext>
            </a:extLst>
          </p:cNvPr>
          <p:cNvCxnSpPr/>
          <p:nvPr/>
        </p:nvCxnSpPr>
        <p:spPr>
          <a:xfrm flipV="1">
            <a:off x="6900863" y="3924301"/>
            <a:ext cx="457200" cy="8397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7B213-E4FC-2B2C-FC74-80C1E260A13A}"/>
              </a:ext>
            </a:extLst>
          </p:cNvPr>
          <p:cNvSpPr txBox="1"/>
          <p:nvPr/>
        </p:nvSpPr>
        <p:spPr>
          <a:xfrm>
            <a:off x="3276600" y="43449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varchar conversion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4838D6-747D-78F8-6E2D-65CC5FCA562B}"/>
              </a:ext>
            </a:extLst>
          </p:cNvPr>
          <p:cNvCxnSpPr/>
          <p:nvPr/>
        </p:nvCxnSpPr>
        <p:spPr>
          <a:xfrm flipV="1">
            <a:off x="4953000" y="3924300"/>
            <a:ext cx="304800" cy="419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F1F2-104C-49C5-8881-5877A2E9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62" y="3274670"/>
            <a:ext cx="9490004" cy="6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4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5784E-6AFC-32A3-5058-4B133A7D00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2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Pivoting an unpivoted dataset -- or unpivoting a pivoted dataset -- rarely yields the original dataset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PIVOT alters data by aggregating it</a:t>
            </a:r>
          </a:p>
          <a:p>
            <a:pPr lvl="1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UNPIVOT alters the datatypes of combined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21454-C88A-169E-5EF8-97927D85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86" y="418621"/>
            <a:ext cx="557146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UNPIVOT(PIVOT(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)) = ?</a:t>
            </a:r>
          </a:p>
        </p:txBody>
      </p:sp>
    </p:spTree>
    <p:extLst>
      <p:ext uri="{BB962C8B-B14F-4D97-AF65-F5344CB8AC3E}">
        <p14:creationId xmlns:p14="http://schemas.microsoft.com/office/powerpoint/2010/main" val="1649235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17B48-2723-D3A5-A053-C09D9D07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(1/2)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400C8-2295-CB3B-9562-7E37B5B3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Pivoted-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recordsets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can be further joined, aggregated, intersected,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unioned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filtered, grouped,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again</a:t>
            </a:r>
          </a:p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Computed columns can be pivoted and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unpivoted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if you compute them in the “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 portion of the query.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Scrub your data, and decide how you want to handle NULLs, before aggregating and applying either</a:t>
            </a:r>
          </a:p>
        </p:txBody>
      </p:sp>
    </p:spTree>
    <p:extLst>
      <p:ext uri="{BB962C8B-B14F-4D97-AF65-F5344CB8AC3E}">
        <p14:creationId xmlns:p14="http://schemas.microsoft.com/office/powerpoint/2010/main" val="1505894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A46DC-DD4F-5531-7D37-E4A1FAE1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083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we go from here? (2/2)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EFA919-31E1-45E2-1E4F-129FFDE7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1"/>
            <a:ext cx="8229600" cy="4267199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Don’t put unnecessary columns in the “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RawData</a:t>
            </a:r>
            <a:r>
              <a:rPr lang="en-US" sz="310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portion of the UN/PIVOT</a:t>
            </a:r>
          </a:p>
          <a:p>
            <a:pPr marL="0" indent="0">
              <a:buNone/>
            </a:pP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Pivoted/unpivot queries can be issued in all editions of SQL Server, as well as ADF, SSIS, and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With great power comes great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559301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F909DE-C741-7C52-06FD-8FC65307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55588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Presentation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575E8-3906-212D-F26B-C838452B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81150"/>
            <a:ext cx="8229600" cy="4525963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what a pivot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 (for 2-, 3-, n-columns…)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dynamic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 way to “pivot” using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XML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STRING_AGG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UNPIVOT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Learned about data-themed “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unpivot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using XML,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STRING_SPLIT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AFC8E-AEAA-45A4-3C74-3B0B4FB33D8C}"/>
              </a:ext>
            </a:extLst>
          </p:cNvPr>
          <p:cNvSpPr txBox="1"/>
          <p:nvPr/>
        </p:nvSpPr>
        <p:spPr>
          <a:xfrm>
            <a:off x="6710083" y="5288932"/>
            <a:ext cx="20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anticipated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level of excitement: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74788E-A29E-5EA7-CA31-E1202B8B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357666"/>
            <a:ext cx="2552700" cy="1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30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775A6-A05B-1A1E-71C5-79789F3C7031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C79C3-8014-19C3-E2ED-C92F09A9FBA2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98467C5B-90C5-A09D-96EA-C8AD21E4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Logo, symbol, meaning, history, PNG, brand">
            <a:extLst>
              <a:ext uri="{FF2B5EF4-FFF2-40B4-BE49-F238E27FC236}">
                <a16:creationId xmlns:a16="http://schemas.microsoft.com/office/drawing/2014/main" id="{F09CE760-098E-ABB9-3350-1A92A2D0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922A8-3EF5-5153-C94F-B5E499F8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1E71C4-EDC7-E92F-A363-C2C625CE5F47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5E554-C6DC-0510-4439-BD4E16E3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C9E-87F7-F3A6-5E1C-95E10AD9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2" y="816448"/>
            <a:ext cx="9312066" cy="52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>
            <a:extLst>
              <a:ext uri="{FF2B5EF4-FFF2-40B4-BE49-F238E27FC236}">
                <a16:creationId xmlns:a16="http://schemas.microsoft.com/office/drawing/2014/main" id="{C72BB4AA-029B-02DD-7131-DB130BF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436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 pivot?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902CD-A478-0F3B-F2CC-3D9FB30C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pivot is a point or set of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on the end of which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rests and turns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something rotates or oscillates.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CBDF-C941-A8FD-E1E9-3FFA9889C0E8}"/>
              </a:ext>
            </a:extLst>
          </p:cNvPr>
          <p:cNvGrpSpPr/>
          <p:nvPr/>
        </p:nvGrpSpPr>
        <p:grpSpPr>
          <a:xfrm>
            <a:off x="2133598" y="2789813"/>
            <a:ext cx="7743942" cy="3028038"/>
            <a:chOff x="861803" y="3277923"/>
            <a:chExt cx="7743942" cy="3028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F97AF0-E225-B8B1-74C1-628AE000A126}"/>
                </a:ext>
              </a:extLst>
            </p:cNvPr>
            <p:cNvGrpSpPr/>
            <p:nvPr/>
          </p:nvGrpSpPr>
          <p:grpSpPr>
            <a:xfrm>
              <a:off x="861803" y="3523001"/>
              <a:ext cx="3110122" cy="2432176"/>
              <a:chOff x="861803" y="3523001"/>
              <a:chExt cx="3110122" cy="243217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79361C9D-B6DA-1B7F-9824-257F4D609B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3962400"/>
                <a:ext cx="2981325" cy="167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2140E28-9573-5689-AA77-18C2F6190E43}"/>
                  </a:ext>
                </a:extLst>
              </p:cNvPr>
              <p:cNvCxnSpPr/>
              <p:nvPr/>
            </p:nvCxnSpPr>
            <p:spPr>
              <a:xfrm>
                <a:off x="1981199" y="3838250"/>
                <a:ext cx="491359" cy="1106866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" name="Circular Arrow 42">
                <a:extLst>
                  <a:ext uri="{FF2B5EF4-FFF2-40B4-BE49-F238E27FC236}">
                    <a16:creationId xmlns:a16="http://schemas.microsoft.com/office/drawing/2014/main" id="{2316DD38-5924-63D9-5235-DB290814281E}"/>
                  </a:ext>
                </a:extLst>
              </p:cNvPr>
              <p:cNvSpPr/>
              <p:nvPr/>
            </p:nvSpPr>
            <p:spPr>
              <a:xfrm rot="20022896" flipV="1">
                <a:off x="2274288" y="4238469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Circular Arrow 43">
                <a:extLst>
                  <a:ext uri="{FF2B5EF4-FFF2-40B4-BE49-F238E27FC236}">
                    <a16:creationId xmlns:a16="http://schemas.microsoft.com/office/drawing/2014/main" id="{EB1D25D8-5AD6-A66D-8AFC-1A6DD6B1A3CE}"/>
                  </a:ext>
                </a:extLst>
              </p:cNvPr>
              <p:cNvSpPr/>
              <p:nvPr/>
            </p:nvSpPr>
            <p:spPr>
              <a:xfrm rot="9536570" flipV="1">
                <a:off x="861803" y="3523001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F352-CE6C-97DA-1C34-4C6F509F682D}"/>
                </a:ext>
              </a:extLst>
            </p:cNvPr>
            <p:cNvGrpSpPr/>
            <p:nvPr/>
          </p:nvGrpSpPr>
          <p:grpSpPr>
            <a:xfrm>
              <a:off x="4846339" y="3277923"/>
              <a:ext cx="3759406" cy="3028038"/>
              <a:chOff x="4846339" y="3277923"/>
              <a:chExt cx="3759406" cy="3028038"/>
            </a:xfrm>
          </p:grpSpPr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0ADCA777-6A26-D985-175B-3DFF16725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3407978"/>
                <a:ext cx="2743200" cy="2600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8247A07-D487-FE62-1ABF-A8AE2E242AC2}"/>
                  </a:ext>
                </a:extLst>
              </p:cNvPr>
              <p:cNvCxnSpPr/>
              <p:nvPr/>
            </p:nvCxnSpPr>
            <p:spPr>
              <a:xfrm>
                <a:off x="6096000" y="3277923"/>
                <a:ext cx="609600" cy="1120655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1F497D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" name="Circular Arrow 38">
                <a:extLst>
                  <a:ext uri="{FF2B5EF4-FFF2-40B4-BE49-F238E27FC236}">
                    <a16:creationId xmlns:a16="http://schemas.microsoft.com/office/drawing/2014/main" id="{D429E9BF-CDEB-312D-BCF8-B64822255D2C}"/>
                  </a:ext>
                </a:extLst>
              </p:cNvPr>
              <p:cNvSpPr/>
              <p:nvPr/>
            </p:nvSpPr>
            <p:spPr>
              <a:xfrm rot="9536570" flipV="1">
                <a:off x="4846339" y="3369278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ircular Arrow 39">
                <a:extLst>
                  <a:ext uri="{FF2B5EF4-FFF2-40B4-BE49-F238E27FC236}">
                    <a16:creationId xmlns:a16="http://schemas.microsoft.com/office/drawing/2014/main" id="{D90E7580-0D4C-21A6-7B17-59E76F0AD607}"/>
                  </a:ext>
                </a:extLst>
              </p:cNvPr>
              <p:cNvSpPr/>
              <p:nvPr/>
            </p:nvSpPr>
            <p:spPr>
              <a:xfrm rot="20022896" flipV="1">
                <a:off x="6922488" y="4589253"/>
                <a:ext cx="1683257" cy="1716708"/>
              </a:xfrm>
              <a:prstGeom prst="circularArrow">
                <a:avLst>
                  <a:gd name="adj1" fmla="val 12500"/>
                  <a:gd name="adj2" fmla="val 987130"/>
                  <a:gd name="adj3" fmla="val 20457681"/>
                  <a:gd name="adj4" fmla="val 15472403"/>
                  <a:gd name="adj5" fmla="val 21268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6463FE-A746-E6EB-4FB4-E786AD105409}"/>
              </a:ext>
            </a:extLst>
          </p:cNvPr>
          <p:cNvSpPr txBox="1"/>
          <p:nvPr/>
        </p:nvSpPr>
        <p:spPr>
          <a:xfrm>
            <a:off x="6553200" y="575102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http://dictionary.reference.com/browse/pivoted?s=t</a:t>
            </a:r>
          </a:p>
        </p:txBody>
      </p:sp>
    </p:spTree>
    <p:extLst>
      <p:ext uri="{BB962C8B-B14F-4D97-AF65-F5344CB8AC3E}">
        <p14:creationId xmlns:p14="http://schemas.microsoft.com/office/powerpoint/2010/main" val="1813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13305</TotalTime>
  <Words>7779</Words>
  <Application>Microsoft Office PowerPoint</Application>
  <PresentationFormat>Widescreen</PresentationFormat>
  <Paragraphs>1424</Paragraphs>
  <Slides>77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95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Gotham</vt:lpstr>
      <vt:lpstr>IBM Plex Sans</vt:lpstr>
      <vt:lpstr>IBM Plex Sans Medium</vt:lpstr>
      <vt:lpstr>IBM Plex Sans SemiBold</vt:lpstr>
      <vt:lpstr>MS Shell Dlg 2</vt:lpstr>
      <vt:lpstr>Roboto</vt:lpstr>
      <vt:lpstr>Roboto Regular</vt:lpstr>
      <vt:lpstr>Verdana</vt:lpstr>
      <vt:lpstr>Wingdings</vt:lpstr>
      <vt:lpstr>Office Theme</vt:lpstr>
      <vt:lpstr>Redgate theme v2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Converting Vertical Data to Horizontal</vt:lpstr>
      <vt:lpstr>Converting Vertical Data to Horizontal</vt:lpstr>
      <vt:lpstr>PowerPoint Presentation</vt:lpstr>
      <vt:lpstr>What is a pivot?</vt:lpstr>
      <vt:lpstr>PowerPoint Presentation</vt:lpstr>
      <vt:lpstr>“Imagine” how this would apply to data</vt:lpstr>
      <vt:lpstr>PowerPoint Presentation</vt:lpstr>
      <vt:lpstr>How a PIVOT works on data</vt:lpstr>
      <vt:lpstr>An aggregates refresher</vt:lpstr>
      <vt:lpstr>PowerPoint Presentation</vt:lpstr>
      <vt:lpstr>PIVOT() LIKE/!= GROUP BY</vt:lpstr>
      <vt:lpstr>Breakdown of PIVOT statement (1/4)</vt:lpstr>
      <vt:lpstr>Breakdown of PIVOT statement (2/4)</vt:lpstr>
      <vt:lpstr>Breakdown of PIVOT statement (3/4)</vt:lpstr>
      <vt:lpstr>Breakdown of PIVOT statement (4/4)</vt:lpstr>
      <vt:lpstr>Demo of a 2-column PIVOT</vt:lpstr>
      <vt:lpstr>How a 3-column PIVOT works…</vt:lpstr>
      <vt:lpstr>PowerPoint Presentation</vt:lpstr>
      <vt:lpstr>PowerPoint Presentation</vt:lpstr>
      <vt:lpstr>Demo of a 3-column PIVOT</vt:lpstr>
      <vt:lpstr>PowerPoint Presentation</vt:lpstr>
      <vt:lpstr>PowerPoint Presentation</vt:lpstr>
      <vt:lpstr>PowerPoint Presentation</vt:lpstr>
      <vt:lpstr>How do I manage my VTCs? (3/4)</vt:lpstr>
      <vt:lpstr>How do I manage my VTCs? (4/4)</vt:lpstr>
      <vt:lpstr>Demo of a dynamic PIVOT</vt:lpstr>
      <vt:lpstr>The n-column PIVOT</vt:lpstr>
      <vt:lpstr>PowerPoint Presentation</vt:lpstr>
      <vt:lpstr>PowerPoint Presentation</vt:lpstr>
      <vt:lpstr>Random extra PIVOT trivia…</vt:lpstr>
      <vt:lpstr>The “ugly” of PIVOT… lookups</vt:lpstr>
      <vt:lpstr>The “ugly” of PIVOT… lookups</vt:lpstr>
      <vt:lpstr>The “ugly” of PIVOT… lookups</vt:lpstr>
      <vt:lpstr>The “ugly” of PIVOT… lookups</vt:lpstr>
      <vt:lpstr>Demo of PIVOT lookups</vt:lpstr>
      <vt:lpstr>One more limitation of the PIVOT</vt:lpstr>
      <vt:lpstr>Questions about the PIVOT operator?</vt:lpstr>
      <vt:lpstr>Converting Horizontal Data to Vertical</vt:lpstr>
      <vt:lpstr>“Imagine” how this would apply to data</vt:lpstr>
      <vt:lpstr>PowerPoint Presentation</vt:lpstr>
      <vt:lpstr>How an UNPIVOT works</vt:lpstr>
      <vt:lpstr>The Lowest Common Denominator</vt:lpstr>
      <vt:lpstr>Breakdown of UNPIVOT statement (1/5)</vt:lpstr>
      <vt:lpstr>Breakdown of UNPIVOT statement (2/5)</vt:lpstr>
      <vt:lpstr>Breakdown of UNPIVOT statement (3/5)</vt:lpstr>
      <vt:lpstr>Breakdown of UNPIVOT statement (4/5)</vt:lpstr>
      <vt:lpstr>PowerPoint Presentation</vt:lpstr>
      <vt:lpstr>PowerPoint Presentation</vt:lpstr>
      <vt:lpstr>Demo of an UNPIVOT</vt:lpstr>
      <vt:lpstr>The XML-based 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STRING_SPLIT-based unpivot</vt:lpstr>
      <vt:lpstr>Multi-UNPIVOT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the Multi-UNPIVOT</vt:lpstr>
      <vt:lpstr>Random extra UNPIVOT trivia…</vt:lpstr>
      <vt:lpstr>PowerPoint Presentation</vt:lpstr>
      <vt:lpstr>Converting datetimes to fit in a varchar()</vt:lpstr>
      <vt:lpstr>UNPIVOT(PIVOT(x)) = ?</vt:lpstr>
      <vt:lpstr>Where do we go from here? (1/2)</vt:lpstr>
      <vt:lpstr>Where do we go from here? (2/2)</vt:lpstr>
      <vt:lpstr>Presentation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68</cp:revision>
  <dcterms:created xsi:type="dcterms:W3CDTF">2024-01-27T18:54:49Z</dcterms:created>
  <dcterms:modified xsi:type="dcterms:W3CDTF">2024-05-09T19:40:13Z</dcterms:modified>
</cp:coreProperties>
</file>